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94048" y="9799649"/>
            <a:ext cx="18033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859405" cy="1024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21082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 marL="1029335" indent="-228600">
              <a:lnSpc>
                <a:spcPct val="100000"/>
              </a:lnSpc>
              <a:spcBef>
                <a:spcPts val="1550"/>
              </a:spcBef>
              <a:buFont typeface="Wingdings"/>
              <a:buChar char=""/>
              <a:tabLst>
                <a:tab pos="1029969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 1Gamma</a:t>
            </a:r>
            <a:r>
              <a:rPr dirty="0" u="heavy" sz="1600" spc="-4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78986"/>
            <a:ext cx="5304155" cy="62230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 indent="220345">
              <a:lnSpc>
                <a:spcPts val="2460"/>
              </a:lnSpc>
              <a:spcBef>
                <a:spcPts val="5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 be a real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that is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zero or a </a:t>
            </a:r>
            <a:r>
              <a:rPr dirty="0" sz="1400" spc="-5">
                <a:latin typeface="Times New Roman"/>
                <a:cs typeface="Times New Roman"/>
              </a:rPr>
              <a:t>negative </a:t>
            </a:r>
            <a:r>
              <a:rPr dirty="0" sz="1400">
                <a:latin typeface="Times New Roman"/>
                <a:cs typeface="Times New Roman"/>
              </a:rPr>
              <a:t>integer. </a:t>
            </a:r>
            <a:r>
              <a:rPr dirty="0" sz="1400" spc="-5">
                <a:latin typeface="Times New Roman"/>
                <a:cs typeface="Times New Roman"/>
              </a:rPr>
              <a:t>Then the 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 spc="-5">
                <a:latin typeface="Times New Roman"/>
                <a:cs typeface="Times New Roman"/>
              </a:rPr>
              <a:t>function that denoted </a:t>
            </a:r>
            <a:r>
              <a:rPr dirty="0" sz="1400">
                <a:latin typeface="Times New Roman"/>
                <a:cs typeface="Times New Roman"/>
              </a:rPr>
              <a:t>by , is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2317749"/>
            <a:ext cx="1910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989">
                <a:latin typeface="Cambria Math"/>
                <a:cs typeface="Cambria Math"/>
              </a:rPr>
              <a:t> </a:t>
            </a:r>
            <a:r>
              <a:rPr dirty="0" baseline="5208" sz="2400" spc="457">
                <a:latin typeface="Cambria Math"/>
                <a:cs typeface="Cambria Math"/>
              </a:rPr>
              <a:t> </a:t>
            </a:r>
            <a:r>
              <a:rPr dirty="0" baseline="3472" sz="2400" spc="817">
                <a:latin typeface="Cambria Math"/>
                <a:cs typeface="Cambria Math"/>
              </a:rPr>
              <a:t> </a:t>
            </a:r>
            <a:r>
              <a:rPr dirty="0" baseline="5208" sz="2400" spc="465">
                <a:latin typeface="Cambria Math"/>
                <a:cs typeface="Cambria Math"/>
              </a:rPr>
              <a:t> </a:t>
            </a:r>
            <a:r>
              <a:rPr dirty="0" baseline="5208" sz="2400" spc="150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</a:t>
            </a:r>
            <a:r>
              <a:rPr dirty="0" baseline="31400" sz="1725" spc="690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509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9129" y="2447289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1758" y="2331466"/>
            <a:ext cx="76263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2613849"/>
            <a:ext cx="5305425" cy="1964689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>
                <a:latin typeface="Times New Roman"/>
                <a:cs typeface="Times New Roman"/>
              </a:rPr>
              <a:t>Note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above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integral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defined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all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53600"/>
              </a:lnSpc>
              <a:spcBef>
                <a:spcPts val="85"/>
              </a:spcBef>
            </a:pP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say that is </a:t>
            </a:r>
            <a:r>
              <a:rPr dirty="0" sz="1400" spc="-5">
                <a:latin typeface="Times New Roman"/>
                <a:cs typeface="Times New Roman"/>
              </a:rPr>
              <a:t>defined everywhere </a:t>
            </a:r>
            <a:r>
              <a:rPr dirty="0" sz="1400">
                <a:latin typeface="Times New Roman"/>
                <a:cs typeface="Times New Roman"/>
              </a:rPr>
              <a:t>except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(0) and </a:t>
            </a:r>
            <a:r>
              <a:rPr dirty="0" sz="140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negative integers.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6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Properties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gamma function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5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sz="1600" spc="60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dirty="0" sz="1400">
                <a:latin typeface="Times New Roman"/>
                <a:cs typeface="Times New Roman"/>
              </a:rPr>
              <a:t>Proof: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4694046"/>
            <a:ext cx="1910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989">
                <a:latin typeface="Cambria Math"/>
                <a:cs typeface="Cambria Math"/>
              </a:rPr>
              <a:t> </a:t>
            </a:r>
            <a:r>
              <a:rPr dirty="0" baseline="5208" sz="2400" spc="457">
                <a:latin typeface="Cambria Math"/>
                <a:cs typeface="Cambria Math"/>
              </a:rPr>
              <a:t> </a:t>
            </a:r>
            <a:r>
              <a:rPr dirty="0" baseline="3472" sz="2400" spc="817">
                <a:latin typeface="Cambria Math"/>
                <a:cs typeface="Cambria Math"/>
              </a:rPr>
              <a:t> </a:t>
            </a:r>
            <a:r>
              <a:rPr dirty="0" baseline="5208" sz="2400" spc="465">
                <a:latin typeface="Cambria Math"/>
                <a:cs typeface="Cambria Math"/>
              </a:rPr>
              <a:t> </a:t>
            </a:r>
            <a:r>
              <a:rPr dirty="0" baseline="5208" sz="2400" spc="150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</a:t>
            </a:r>
            <a:r>
              <a:rPr dirty="0" baseline="31400" sz="1725" spc="690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509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4762564"/>
            <a:ext cx="2398395" cy="87376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algn="ctr" marR="680085">
              <a:lnSpc>
                <a:spcPct val="100000"/>
              </a:lnSpc>
              <a:spcBef>
                <a:spcPts val="58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400" spc="-5">
                <a:latin typeface="Times New Roman"/>
                <a:cs typeface="Times New Roman"/>
              </a:rPr>
              <a:t>Use integration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parts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obtain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600" spc="445">
                <a:latin typeface="Cambria Math"/>
                <a:cs typeface="Cambria Math"/>
              </a:rPr>
              <a:t> </a:t>
            </a:r>
            <a:r>
              <a:rPr dirty="0" baseline="24154" sz="1725" spc="907">
                <a:latin typeface="Cambria Math"/>
                <a:cs typeface="Cambria Math"/>
              </a:rPr>
              <a:t> </a:t>
            </a:r>
            <a:r>
              <a:rPr dirty="0" baseline="24154" sz="1725" spc="300">
                <a:latin typeface="Cambria Math"/>
                <a:cs typeface="Cambria Math"/>
              </a:rPr>
              <a:t> </a:t>
            </a:r>
            <a:r>
              <a:rPr dirty="0" baseline="24154" sz="1725">
                <a:latin typeface="Cambria Math"/>
                <a:cs typeface="Cambria Math"/>
              </a:rPr>
              <a:t>  </a:t>
            </a:r>
            <a:r>
              <a:rPr dirty="0" baseline="24154" sz="1725" spc="-22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600" spc="445">
                <a:latin typeface="Cambria Math"/>
                <a:cs typeface="Cambria Math"/>
              </a:rPr>
              <a:t> </a:t>
            </a:r>
            <a:r>
              <a:rPr dirty="0" baseline="24154" sz="1725" spc="907">
                <a:latin typeface="Cambria Math"/>
                <a:cs typeface="Cambria Math"/>
              </a:rPr>
              <a:t> </a:t>
            </a:r>
            <a:r>
              <a:rPr dirty="0" baseline="24154" sz="1725" spc="300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5759322"/>
            <a:ext cx="205613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600" spc="265">
                <a:latin typeface="Cambria Math"/>
                <a:cs typeface="Cambria Math"/>
              </a:rPr>
              <a:t> </a:t>
            </a:r>
            <a:r>
              <a:rPr dirty="0" baseline="28985" sz="1725" spc="547">
                <a:latin typeface="Cambria Math"/>
                <a:cs typeface="Cambria Math"/>
              </a:rPr>
              <a:t> </a:t>
            </a:r>
            <a:r>
              <a:rPr dirty="0" baseline="28985" sz="1725" spc="914">
                <a:latin typeface="Cambria Math"/>
                <a:cs typeface="Cambria Math"/>
              </a:rPr>
              <a:t> </a:t>
            </a:r>
            <a:r>
              <a:rPr dirty="0" baseline="28985" sz="1725" spc="569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 </a:t>
            </a:r>
            <a:r>
              <a:rPr dirty="0" baseline="28985" sz="1725" spc="44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600" spc="645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062" sz="1725" spc="300">
                <a:latin typeface="Cambria Math"/>
                <a:cs typeface="Cambria Math"/>
              </a:rPr>
              <a:t> </a:t>
            </a:r>
            <a:r>
              <a:rPr dirty="0" baseline="76023" sz="1425" spc="442">
                <a:latin typeface="Cambria Math"/>
                <a:cs typeface="Cambria Math"/>
              </a:rPr>
              <a:t> </a:t>
            </a:r>
            <a:endParaRPr baseline="76023" sz="1425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61842" y="5925692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50158" y="5924422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4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7094" y="642759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85339" y="642759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374394" y="6059804"/>
            <a:ext cx="138112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1062990" algn="l"/>
              </a:tabLst>
            </a:pPr>
            <a:r>
              <a:rPr dirty="0" baseline="-19097" sz="2400" spc="397">
                <a:latin typeface="Cambria Math"/>
                <a:cs typeface="Cambria Math"/>
              </a:rPr>
              <a:t> </a:t>
            </a:r>
            <a:r>
              <a:rPr dirty="0" baseline="4830" sz="1725" spc="532">
                <a:latin typeface="Cambria Math"/>
                <a:cs typeface="Cambria Math"/>
              </a:rPr>
              <a:t> </a:t>
            </a:r>
            <a:r>
              <a:rPr dirty="0" baseline="4830" sz="172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 </a:t>
            </a:r>
            <a:r>
              <a:rPr dirty="0" baseline="-19097" sz="2400" spc="397">
                <a:latin typeface="Cambria Math"/>
                <a:cs typeface="Cambria Math"/>
              </a:rPr>
              <a:t> </a:t>
            </a:r>
            <a:r>
              <a:rPr dirty="0" baseline="4830" sz="1725" spc="532">
                <a:latin typeface="Cambria Math"/>
                <a:cs typeface="Cambria Math"/>
              </a:rPr>
              <a:t> </a:t>
            </a:r>
            <a:endParaRPr baseline="4830" sz="1725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59279" y="6507860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68526" y="6253352"/>
            <a:ext cx="143129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250315" algn="l"/>
              </a:tabLst>
            </a:pP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200">
                <a:latin typeface="Cambria Math"/>
                <a:cs typeface="Cambria Math"/>
              </a:rPr>
              <a:t> </a:t>
            </a:r>
            <a:r>
              <a:rPr dirty="0" sz="1150" spc="200">
                <a:latin typeface="Cambria Math"/>
                <a:cs typeface="Cambria Math"/>
              </a:rPr>
              <a:t> </a:t>
            </a:r>
            <a:r>
              <a:rPr dirty="0" sz="1150" spc="45">
                <a:latin typeface="Cambria Math"/>
                <a:cs typeface="Cambria Math"/>
              </a:rPr>
              <a:t> </a:t>
            </a:r>
            <a:r>
              <a:rPr dirty="0" baseline="2777" sz="1500" spc="1042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20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6262496"/>
            <a:ext cx="21755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27075" algn="l"/>
                <a:tab pos="1487805" algn="l"/>
                <a:tab pos="1964689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baseline="-37698" sz="2100" spc="652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-142">
                <a:latin typeface="Cambria Math"/>
                <a:cs typeface="Cambria Math"/>
              </a:rPr>
              <a:t> </a:t>
            </a: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baseline="-37698" sz="2100" spc="1117">
                <a:latin typeface="Cambria Math"/>
                <a:cs typeface="Cambria Math"/>
              </a:rPr>
              <a:t> </a:t>
            </a:r>
            <a:r>
              <a:rPr dirty="0" baseline="-37698" sz="2100" spc="465">
                <a:latin typeface="Cambria Math"/>
                <a:cs typeface="Cambria Math"/>
              </a:rPr>
              <a:t>  </a:t>
            </a:r>
            <a:r>
              <a:rPr dirty="0" baseline="-37698" sz="2100" spc="-135">
                <a:latin typeface="Cambria Math"/>
                <a:cs typeface="Cambria Math"/>
              </a:rPr>
              <a:t> </a:t>
            </a: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420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73098" y="6960488"/>
            <a:ext cx="12318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7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85798" y="6957948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919985" y="6940676"/>
            <a:ext cx="1684655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576070" algn="l"/>
              </a:tabLst>
            </a:pPr>
            <a:r>
              <a:rPr dirty="0" sz="1300" spc="459">
                <a:latin typeface="Cambria Math"/>
                <a:cs typeface="Cambria Math"/>
              </a:rPr>
              <a:t> </a:t>
            </a:r>
            <a:r>
              <a:rPr dirty="0" sz="1300" spc="459">
                <a:latin typeface="Cambria Math"/>
                <a:cs typeface="Cambria Math"/>
              </a:rPr>
              <a:t>	</a:t>
            </a:r>
            <a:r>
              <a:rPr dirty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6794372"/>
            <a:ext cx="45288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086" sz="2700">
                <a:latin typeface="Times New Roman"/>
                <a:cs typeface="Times New Roman"/>
              </a:rPr>
              <a:t>= 0 +</a:t>
            </a:r>
            <a:r>
              <a:rPr dirty="0" baseline="35493" sz="2700">
                <a:latin typeface="Times New Roman"/>
                <a:cs typeface="Times New Roman"/>
              </a:rPr>
              <a:t> </a:t>
            </a:r>
            <a:r>
              <a:rPr dirty="0" sz="1800">
                <a:latin typeface="Cambria Math"/>
                <a:cs typeface="Cambria Math"/>
              </a:rPr>
              <a:t>∫</a:t>
            </a:r>
            <a:r>
              <a:rPr dirty="0" baseline="3086" sz="2700">
                <a:latin typeface="Cambria Math"/>
                <a:cs typeface="Cambria Math"/>
              </a:rPr>
              <a:t> </a:t>
            </a:r>
            <a:r>
              <a:rPr dirty="0" baseline="3086" sz="2700">
                <a:latin typeface="Times New Roman"/>
                <a:cs typeface="Times New Roman"/>
              </a:rPr>
              <a:t>, but</a:t>
            </a:r>
            <a:r>
              <a:rPr dirty="0" baseline="3086" sz="2700" spc="-135">
                <a:latin typeface="Times New Roman"/>
                <a:cs typeface="Times New Roman"/>
              </a:rPr>
              <a:t> </a:t>
            </a:r>
            <a:r>
              <a:rPr dirty="0" sz="1800">
                <a:latin typeface="Cambria Math"/>
                <a:cs typeface="Cambria Math"/>
              </a:rPr>
              <a:t>∫</a:t>
            </a:r>
            <a:r>
              <a:rPr dirty="0" baseline="51282" sz="1950" spc="1364">
                <a:latin typeface="Cambria Math"/>
                <a:cs typeface="Cambria Math"/>
              </a:rPr>
              <a:t> </a:t>
            </a:r>
            <a:r>
              <a:rPr dirty="0" baseline="51282" sz="1950" spc="22">
                <a:latin typeface="Cambria Math"/>
                <a:cs typeface="Cambria Math"/>
              </a:rPr>
              <a:t> </a:t>
            </a:r>
            <a:r>
              <a:rPr dirty="0" baseline="3086" sz="2700" spc="622">
                <a:latin typeface="Cambria Math"/>
                <a:cs typeface="Cambria Math"/>
              </a:rPr>
              <a:t> </a:t>
            </a:r>
            <a:r>
              <a:rPr dirty="0" baseline="32051" sz="1950" spc="877">
                <a:latin typeface="Cambria Math"/>
                <a:cs typeface="Cambria Math"/>
              </a:rPr>
              <a:t> </a:t>
            </a:r>
            <a:r>
              <a:rPr dirty="0" baseline="3086" sz="2700" spc="877">
                <a:latin typeface="Cambria Math"/>
                <a:cs typeface="Cambria Math"/>
              </a:rPr>
              <a:t> </a:t>
            </a:r>
            <a:r>
              <a:rPr dirty="0" baseline="32051" sz="1950" spc="989">
                <a:latin typeface="Cambria Math"/>
                <a:cs typeface="Cambria Math"/>
              </a:rPr>
              <a:t> </a:t>
            </a:r>
            <a:r>
              <a:rPr dirty="0" baseline="32051" sz="1950" spc="585">
                <a:latin typeface="Cambria Math"/>
                <a:cs typeface="Cambria Math"/>
              </a:rPr>
              <a:t> </a:t>
            </a:r>
            <a:r>
              <a:rPr dirty="0" baseline="3086" sz="2700" spc="719">
                <a:latin typeface="Cambria Math"/>
                <a:cs typeface="Cambria Math"/>
              </a:rPr>
              <a:t>  </a:t>
            </a:r>
            <a:r>
              <a:rPr dirty="0" baseline="3086" sz="2700" spc="209">
                <a:latin typeface="Cambria Math"/>
                <a:cs typeface="Cambria Math"/>
              </a:rPr>
              <a:t> </a:t>
            </a:r>
            <a:r>
              <a:rPr dirty="0" baseline="3086" sz="2700" spc="1417">
                <a:latin typeface="Cambria Math"/>
                <a:cs typeface="Cambria Math"/>
              </a:rPr>
              <a:t> </a:t>
            </a:r>
            <a:r>
              <a:rPr dirty="0" baseline="3086" sz="2700">
                <a:latin typeface="Cambria Math"/>
                <a:cs typeface="Cambria Math"/>
              </a:rPr>
              <a:t> </a:t>
            </a:r>
            <a:r>
              <a:rPr dirty="0" baseline="3086" sz="2700" spc="157">
                <a:latin typeface="Cambria Math"/>
                <a:cs typeface="Cambria Math"/>
              </a:rPr>
              <a:t> </a:t>
            </a:r>
            <a:r>
              <a:rPr dirty="0" baseline="3472" sz="2400" spc="922">
                <a:latin typeface="Cambria Math"/>
                <a:cs typeface="Cambria Math"/>
              </a:rPr>
              <a:t> </a:t>
            </a:r>
            <a:r>
              <a:rPr dirty="0" baseline="4629" sz="2700" spc="517">
                <a:latin typeface="Cambria Math"/>
                <a:cs typeface="Cambria Math"/>
              </a:rPr>
              <a:t> </a:t>
            </a:r>
            <a:r>
              <a:rPr dirty="0" baseline="3472" sz="2400" spc="742">
                <a:latin typeface="Cambria Math"/>
                <a:cs typeface="Cambria Math"/>
              </a:rPr>
              <a:t> </a:t>
            </a:r>
            <a:r>
              <a:rPr dirty="0" baseline="3472" sz="2400" spc="89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 spc="75">
                <a:latin typeface="Cambria Math"/>
                <a:cs typeface="Cambria Math"/>
              </a:rPr>
              <a:t> </a:t>
            </a:r>
            <a:r>
              <a:rPr dirty="0" baseline="3472" sz="2400" spc="794">
                <a:latin typeface="Cambria Math"/>
                <a:cs typeface="Cambria Math"/>
              </a:rPr>
              <a:t> </a:t>
            </a:r>
            <a:r>
              <a:rPr dirty="0" baseline="4629" sz="2700" spc="525">
                <a:latin typeface="Cambria Math"/>
                <a:cs typeface="Cambria Math"/>
              </a:rPr>
              <a:t> </a:t>
            </a:r>
            <a:endParaRPr baseline="4629" sz="27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27658" y="7479156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142613" y="7469504"/>
            <a:ext cx="11303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153789" y="7487539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7303388"/>
            <a:ext cx="39795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baseline="1543" sz="27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 means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baseline="40598" sz="1950" spc="644">
                <a:latin typeface="Cambria Math"/>
                <a:cs typeface="Cambria Math"/>
              </a:rPr>
              <a:t> </a:t>
            </a:r>
            <a:r>
              <a:rPr dirty="0" baseline="40598" sz="1950">
                <a:latin typeface="Cambria Math"/>
                <a:cs typeface="Cambria Math"/>
              </a:rPr>
              <a:t> </a:t>
            </a:r>
            <a:r>
              <a:rPr dirty="0" baseline="40598" sz="1950" spc="127">
                <a:latin typeface="Cambria Math"/>
                <a:cs typeface="Cambria Math"/>
              </a:rPr>
              <a:t>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5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7424274"/>
            <a:ext cx="1776095" cy="125285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98120">
              <a:lnSpc>
                <a:spcPct val="100000"/>
              </a:lnSpc>
              <a:spcBef>
                <a:spcPts val="545"/>
              </a:spcBef>
            </a:pPr>
            <a:r>
              <a:rPr dirty="0" sz="1300" spc="47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-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1240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400">
                <a:latin typeface="Times New Roman"/>
                <a:cs typeface="Times New Roman"/>
              </a:rPr>
              <a:t>Proof: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8792717"/>
            <a:ext cx="1910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989">
                <a:latin typeface="Cambria Math"/>
                <a:cs typeface="Cambria Math"/>
              </a:rPr>
              <a:t> </a:t>
            </a:r>
            <a:r>
              <a:rPr dirty="0" baseline="5208" sz="2400" spc="457">
                <a:latin typeface="Cambria Math"/>
                <a:cs typeface="Cambria Math"/>
              </a:rPr>
              <a:t> </a:t>
            </a:r>
            <a:r>
              <a:rPr dirty="0" baseline="3472" sz="2400" spc="817">
                <a:latin typeface="Cambria Math"/>
                <a:cs typeface="Cambria Math"/>
              </a:rPr>
              <a:t> </a:t>
            </a:r>
            <a:r>
              <a:rPr dirty="0" baseline="5208" sz="2400" spc="465">
                <a:latin typeface="Cambria Math"/>
                <a:cs typeface="Cambria Math"/>
              </a:rPr>
              <a:t> </a:t>
            </a:r>
            <a:r>
              <a:rPr dirty="0" baseline="5208" sz="2400" spc="150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</a:t>
            </a:r>
            <a:r>
              <a:rPr dirty="0" baseline="31400" sz="1725" spc="690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509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29129" y="8922257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9085631"/>
            <a:ext cx="1995805" cy="66802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5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600" spc="65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10410"/>
            <a:ext cx="5182235" cy="96901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0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487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1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baseline="19841" sz="21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487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0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472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2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[(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8140" y="2419857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2331466"/>
            <a:ext cx="3860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39395" algn="l"/>
              </a:tabLst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7086" y="2232406"/>
            <a:ext cx="1033780" cy="457834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500"/>
              </a:spcBef>
            </a:pPr>
            <a:r>
              <a:rPr dirty="0" baseline="11904" sz="2100" spc="1102">
                <a:latin typeface="Cambria Math"/>
                <a:cs typeface="Cambria Math"/>
              </a:rPr>
              <a:t> </a:t>
            </a:r>
            <a:r>
              <a:rPr dirty="0" baseline="11904" sz="2100" spc="697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89786" y="2472181"/>
            <a:ext cx="1015365" cy="0"/>
          </a:xfrm>
          <a:custGeom>
            <a:avLst/>
            <a:gdLst/>
            <a:ahLst/>
            <a:cxnLst/>
            <a:rect l="l" t="t" r="r" b="b"/>
            <a:pathLst>
              <a:path w="1015364" h="0">
                <a:moveTo>
                  <a:pt x="0" y="0"/>
                </a:moveTo>
                <a:lnTo>
                  <a:pt x="10152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97251" y="2331466"/>
            <a:ext cx="76263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753613"/>
            <a:ext cx="2774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Substituting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gives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simply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8140" y="3232149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3143757"/>
            <a:ext cx="3860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39395" algn="l"/>
              </a:tabLst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77086" y="3044697"/>
            <a:ext cx="1036319" cy="457834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500"/>
              </a:spcBef>
            </a:pPr>
            <a:r>
              <a:rPr dirty="0" baseline="11904" sz="2100" spc="1102">
                <a:latin typeface="Cambria Math"/>
                <a:cs typeface="Cambria Math"/>
              </a:rPr>
              <a:t> </a:t>
            </a:r>
            <a:r>
              <a:rPr dirty="0" baseline="11904" sz="2100" spc="697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89786" y="3284473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39" h="0">
                <a:moveTo>
                  <a:pt x="0" y="0"/>
                </a:moveTo>
                <a:lnTo>
                  <a:pt x="10183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9080" y="3644010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0010" y="3544950"/>
            <a:ext cx="1489075" cy="457834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</a:pPr>
            <a:r>
              <a:rPr dirty="0" baseline="11904" sz="2100" spc="1117">
                <a:latin typeface="Cambria Math"/>
                <a:cs typeface="Cambria Math"/>
              </a:rPr>
              <a:t> </a:t>
            </a:r>
            <a:r>
              <a:rPr dirty="0" baseline="11904" sz="2100" spc="697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62710" y="3784726"/>
            <a:ext cx="1471295" cy="0"/>
          </a:xfrm>
          <a:custGeom>
            <a:avLst/>
            <a:gdLst/>
            <a:ahLst/>
            <a:cxnLst/>
            <a:rect l="l" t="t" r="r" b="b"/>
            <a:pathLst>
              <a:path w="1471295" h="0">
                <a:moveTo>
                  <a:pt x="0" y="0"/>
                </a:moveTo>
                <a:lnTo>
                  <a:pt x="147091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4117974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1910" y="4018914"/>
            <a:ext cx="693420" cy="457834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500"/>
              </a:spcBef>
            </a:pPr>
            <a:r>
              <a:rPr dirty="0" baseline="11904" sz="2100" spc="1117">
                <a:latin typeface="Cambria Math"/>
                <a:cs typeface="Cambria Math"/>
              </a:rPr>
              <a:t> </a:t>
            </a:r>
            <a:r>
              <a:rPr dirty="0" baseline="11904" sz="2100" spc="697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24610" y="4258690"/>
            <a:ext cx="670560" cy="0"/>
          </a:xfrm>
          <a:custGeom>
            <a:avLst/>
            <a:gdLst/>
            <a:ahLst/>
            <a:cxnLst/>
            <a:rect l="l" t="t" r="r" b="b"/>
            <a:pathLst>
              <a:path w="670560" h="0">
                <a:moveTo>
                  <a:pt x="0" y="0"/>
                </a:moveTo>
                <a:lnTo>
                  <a:pt x="6705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4541646"/>
            <a:ext cx="177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01825" y="4508119"/>
            <a:ext cx="45402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baseline="12077" sz="1725" spc="869">
                <a:latin typeface="Cambria Math"/>
                <a:cs typeface="Cambria Math"/>
              </a:rPr>
              <a:t> </a:t>
            </a:r>
            <a:r>
              <a:rPr dirty="0" baseline="12077" sz="1725" spc="697">
                <a:latin typeface="Cambria Math"/>
                <a:cs typeface="Cambria Math"/>
              </a:rPr>
              <a:t> </a:t>
            </a:r>
            <a:r>
              <a:rPr dirty="0" sz="950" spc="325">
                <a:latin typeface="Cambria Math"/>
                <a:cs typeface="Cambria Math"/>
              </a:rPr>
              <a:t> </a:t>
            </a:r>
            <a:r>
              <a:rPr dirty="0" sz="950" spc="490">
                <a:latin typeface="Cambria Math"/>
                <a:cs typeface="Cambria Math"/>
              </a:rPr>
              <a:t> </a:t>
            </a: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37817" y="4700142"/>
            <a:ext cx="58801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39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50517" y="4699888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084701" y="465442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60447" y="4541646"/>
            <a:ext cx="3871595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95">
                <a:latin typeface="Cambria Math"/>
                <a:cs typeface="Cambria Math"/>
              </a:rPr>
              <a:t> </a:t>
            </a:r>
            <a:r>
              <a:rPr dirty="0" sz="1600" spc="405">
                <a:latin typeface="Cambria Math"/>
                <a:cs typeface="Cambria Math"/>
              </a:rPr>
              <a:t> </a:t>
            </a:r>
            <a:r>
              <a:rPr dirty="0" sz="1600" spc="13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2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And since then all odd </a:t>
            </a:r>
            <a:r>
              <a:rPr dirty="0" sz="1400" spc="-10">
                <a:latin typeface="Times New Roman"/>
                <a:cs typeface="Times New Roman"/>
              </a:rPr>
              <a:t>terms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4891252"/>
            <a:ext cx="2901950" cy="64770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equal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zero. </a:t>
            </a:r>
            <a:r>
              <a:rPr dirty="0" sz="1400" spc="-10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even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5686170"/>
            <a:ext cx="50927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1064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34642" y="5587110"/>
            <a:ext cx="61722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11904" sz="2100" spc="1102">
                <a:latin typeface="Cambria Math"/>
                <a:cs typeface="Cambria Math"/>
              </a:rPr>
              <a:t> </a:t>
            </a:r>
            <a:r>
              <a:rPr dirty="0" baseline="11904" sz="2100" spc="697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60905" y="5805042"/>
            <a:ext cx="9715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2222" sz="1500" spc="61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73605" y="5826886"/>
            <a:ext cx="945515" cy="0"/>
          </a:xfrm>
          <a:custGeom>
            <a:avLst/>
            <a:gdLst/>
            <a:ahLst/>
            <a:cxnLst/>
            <a:rect l="l" t="t" r="r" b="b"/>
            <a:pathLst>
              <a:path w="945514" h="0">
                <a:moveTo>
                  <a:pt x="0" y="0"/>
                </a:moveTo>
                <a:lnTo>
                  <a:pt x="9451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223386" y="5686170"/>
            <a:ext cx="21113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6111620"/>
            <a:ext cx="2626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From eq. (9), it </a:t>
            </a:r>
            <a:r>
              <a:rPr dirty="0" sz="1400" spc="-5">
                <a:latin typeface="Times New Roman"/>
                <a:cs typeface="Times New Roman"/>
              </a:rPr>
              <a:t>can be obtained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73276" y="6451472"/>
            <a:ext cx="43942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88338" y="6340524"/>
            <a:ext cx="588010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65">
                <a:latin typeface="Cambria Math"/>
                <a:cs typeface="Cambria Math"/>
              </a:rPr>
              <a:t> </a:t>
            </a:r>
            <a:r>
              <a:rPr dirty="0" baseline="-14619" sz="1425" spc="525">
                <a:latin typeface="Cambria Math"/>
                <a:cs typeface="Cambria Math"/>
              </a:rPr>
              <a:t> </a:t>
            </a:r>
            <a:endParaRPr baseline="-14619" sz="14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0467" sz="1425" spc="592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01038" y="6609715"/>
            <a:ext cx="561340" cy="0"/>
          </a:xfrm>
          <a:custGeom>
            <a:avLst/>
            <a:gdLst/>
            <a:ahLst/>
            <a:cxnLst/>
            <a:rect l="l" t="t" r="r" b="b"/>
            <a:pathLst>
              <a:path w="561339" h="0">
                <a:moveTo>
                  <a:pt x="0" y="0"/>
                </a:moveTo>
                <a:lnTo>
                  <a:pt x="561136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241856" y="7083932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6986396"/>
            <a:ext cx="43942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656842" y="7144639"/>
            <a:ext cx="957580" cy="0"/>
          </a:xfrm>
          <a:custGeom>
            <a:avLst/>
            <a:gdLst/>
            <a:ahLst/>
            <a:cxnLst/>
            <a:rect l="l" t="t" r="r" b="b"/>
            <a:pathLst>
              <a:path w="957580" h="0">
                <a:moveTo>
                  <a:pt x="0" y="0"/>
                </a:moveTo>
                <a:lnTo>
                  <a:pt x="957376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659507" y="6986396"/>
            <a:ext cx="177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44370" y="6832472"/>
            <a:ext cx="188785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1677035" algn="l"/>
              </a:tabLst>
            </a:pPr>
            <a:r>
              <a:rPr dirty="0" sz="1600" spc="844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	</a:t>
            </a: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endParaRPr baseline="-14492" sz="1725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44142" y="7123556"/>
            <a:ext cx="293878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1235075" algn="l"/>
              </a:tabLst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24154" sz="1725" spc="727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24154" sz="1725" spc="727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-105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879470" y="7144639"/>
            <a:ext cx="1690370" cy="0"/>
          </a:xfrm>
          <a:custGeom>
            <a:avLst/>
            <a:gdLst/>
            <a:ahLst/>
            <a:cxnLst/>
            <a:rect l="l" t="t" r="r" b="b"/>
            <a:pathLst>
              <a:path w="1690370" h="0">
                <a:moveTo>
                  <a:pt x="0" y="0"/>
                </a:moveTo>
                <a:lnTo>
                  <a:pt x="1690370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129080" y="7472552"/>
            <a:ext cx="742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41856" y="8021192"/>
            <a:ext cx="24765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81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29080" y="7923656"/>
            <a:ext cx="57912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97126" y="8056244"/>
            <a:ext cx="24765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81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84350" y="7721879"/>
            <a:ext cx="2837180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844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baseline="28985" sz="1725" spc="1372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endParaRPr baseline="-14492" sz="17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345440" algn="l"/>
              </a:tabLst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	</a:t>
            </a:r>
            <a:r>
              <a:rPr dirty="0" sz="1600" spc="1005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-9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20">
                <a:latin typeface="Cambria Math"/>
                <a:cs typeface="Cambria Math"/>
              </a:rPr>
              <a:t> </a:t>
            </a:r>
            <a:r>
              <a:rPr dirty="0" sz="1600" spc="844">
                <a:latin typeface="Cambria Math"/>
                <a:cs typeface="Cambria Math"/>
              </a:rPr>
              <a:t> </a:t>
            </a:r>
            <a:r>
              <a:rPr dirty="0" sz="1600" spc="-9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6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1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97050" y="8081898"/>
            <a:ext cx="2812415" cy="0"/>
          </a:xfrm>
          <a:custGeom>
            <a:avLst/>
            <a:gdLst/>
            <a:ahLst/>
            <a:cxnLst/>
            <a:rect l="l" t="t" r="r" b="b"/>
            <a:pathLst>
              <a:path w="2812415" h="0">
                <a:moveTo>
                  <a:pt x="0" y="0"/>
                </a:moveTo>
                <a:lnTo>
                  <a:pt x="281241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668392" y="7923656"/>
            <a:ext cx="89535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8292236"/>
            <a:ext cx="5305425" cy="74168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 marR="5080">
              <a:lnSpc>
                <a:spcPct val="156000"/>
              </a:lnSpc>
              <a:spcBef>
                <a:spcPts val="259"/>
              </a:spcBef>
            </a:pPr>
            <a:r>
              <a:rPr dirty="0" sz="1400" spc="-5">
                <a:latin typeface="Times New Roman"/>
                <a:cs typeface="Times New Roman"/>
              </a:rPr>
              <a:t>Now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>
                <a:latin typeface="Times New Roman"/>
                <a:cs typeface="Times New Roman"/>
              </a:rPr>
              <a:t> is </a:t>
            </a:r>
            <a:r>
              <a:rPr dirty="0" sz="1400" spc="-5">
                <a:latin typeface="Times New Roman"/>
                <a:cs typeface="Times New Roman"/>
              </a:rPr>
              <a:t>the coefficient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eq. </a:t>
            </a:r>
            <a:r>
              <a:rPr dirty="0" sz="1400">
                <a:latin typeface="Times New Roman"/>
                <a:cs typeface="Times New Roman"/>
              </a:rPr>
              <a:t>(3). Hence </a:t>
            </a:r>
            <a:r>
              <a:rPr dirty="0" sz="1400" spc="-5">
                <a:latin typeface="Times New Roman"/>
                <a:cs typeface="Times New Roman"/>
              </a:rPr>
              <a:t>it would be  probably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convenient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if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contained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factor</a:t>
            </a:r>
            <a:r>
              <a:rPr dirty="0" baseline="20833" sz="2400" spc="12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29080" y="9150857"/>
            <a:ext cx="18884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6800" algn="l"/>
                <a:tab pos="1726564" algn="l"/>
              </a:tabLst>
            </a:pP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ina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49001" y="9126473"/>
            <a:ext cx="32823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6084" algn="l"/>
                <a:tab pos="1080770" algn="l"/>
                <a:tab pos="1402080" algn="l"/>
                <a:tab pos="2184400" algn="l"/>
              </a:tabLst>
            </a:pPr>
            <a:r>
              <a:rPr dirty="0" sz="1400" spc="-5">
                <a:latin typeface="Times New Roman"/>
                <a:cs typeface="Times New Roman"/>
              </a:rPr>
              <a:t>just	</a:t>
            </a:r>
            <a:r>
              <a:rPr dirty="0" sz="1400" spc="25">
                <a:latin typeface="Times New Roman"/>
                <a:cs typeface="Times New Roman"/>
              </a:rPr>
              <a:t>(</a:t>
            </a:r>
            <a:r>
              <a:rPr dirty="0" sz="1400" spc="25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to	achieve	this,</a:t>
            </a:r>
            <a:r>
              <a:rPr dirty="0" sz="1600" spc="3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29080" y="9483038"/>
            <a:ext cx="2540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multiplied by </a:t>
            </a:r>
            <a:r>
              <a:rPr dirty="0" sz="1600" spc="10">
                <a:latin typeface="Times New Roman"/>
                <a:cs typeface="Times New Roman"/>
              </a:rPr>
              <a:t>(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-2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getting: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7096" y="1488693"/>
            <a:ext cx="27432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sz="1300" spc="92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77441"/>
            <a:ext cx="64897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4820" algn="l"/>
              </a:tabLst>
            </a:pPr>
            <a:r>
              <a:rPr dirty="0" sz="1800" spc="605">
                <a:latin typeface="Cambria Math"/>
                <a:cs typeface="Cambria Math"/>
              </a:rPr>
              <a:t> </a:t>
            </a:r>
            <a:r>
              <a:rPr dirty="0" sz="1800" spc="605">
                <a:latin typeface="Cambria Math"/>
                <a:cs typeface="Cambria Math"/>
              </a:rPr>
              <a:t>	</a:t>
            </a:r>
            <a:r>
              <a:rPr dirty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6645" y="1256436"/>
            <a:ext cx="2258695" cy="522605"/>
          </a:xfrm>
          <a:prstGeom prst="rect">
            <a:avLst/>
          </a:prstGeom>
        </p:spPr>
        <p:txBody>
          <a:bodyPr wrap="square" lIns="0" tIns="2279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795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baseline="26455" sz="1575" spc="1245">
                <a:latin typeface="Cambria Math"/>
                <a:cs typeface="Cambria Math"/>
              </a:rPr>
              <a:t> </a:t>
            </a:r>
            <a:r>
              <a:rPr dirty="0" baseline="26455" sz="1575">
                <a:latin typeface="Cambria Math"/>
                <a:cs typeface="Cambria Math"/>
              </a:rPr>
              <a:t> </a:t>
            </a:r>
            <a:r>
              <a:rPr dirty="0" baseline="26455" sz="1575" spc="-1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baseline="26455" sz="1575" spc="637">
                <a:latin typeface="Cambria Math"/>
                <a:cs typeface="Cambria Math"/>
              </a:rPr>
              <a:t> </a:t>
            </a:r>
            <a:r>
              <a:rPr dirty="0" sz="1300" spc="509">
                <a:latin typeface="Cambria Math"/>
                <a:cs typeface="Cambria Math"/>
              </a:rPr>
              <a:t> </a:t>
            </a:r>
            <a:r>
              <a:rPr dirty="0" baseline="-13227" sz="1575" spc="6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baseline="21164" sz="1575" spc="569">
                <a:latin typeface="Cambria Math"/>
                <a:cs typeface="Cambria Math"/>
              </a:rPr>
              <a:t> </a:t>
            </a:r>
            <a:r>
              <a:rPr dirty="0" baseline="21164" sz="1575" spc="832">
                <a:latin typeface="Cambria Math"/>
                <a:cs typeface="Cambria Math"/>
              </a:rPr>
              <a:t> </a:t>
            </a:r>
            <a:r>
              <a:rPr dirty="0" baseline="21164" sz="1575" spc="585">
                <a:latin typeface="Cambria Math"/>
                <a:cs typeface="Cambria Math"/>
              </a:rPr>
              <a:t> </a:t>
            </a:r>
            <a:r>
              <a:rPr dirty="0" baseline="21164" sz="1575" spc="1320">
                <a:latin typeface="Cambria Math"/>
                <a:cs typeface="Cambria Math"/>
              </a:rPr>
              <a:t> </a:t>
            </a:r>
            <a:r>
              <a:rPr dirty="0" sz="1300" spc="935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8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baseline="2136" sz="1950" spc="39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8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8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944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79345" y="1553209"/>
            <a:ext cx="2233295" cy="0"/>
          </a:xfrm>
          <a:custGeom>
            <a:avLst/>
            <a:gdLst/>
            <a:ahLst/>
            <a:cxnLst/>
            <a:rect l="l" t="t" r="r" b="b"/>
            <a:pathLst>
              <a:path w="2233295" h="0">
                <a:moveTo>
                  <a:pt x="0" y="0"/>
                </a:moveTo>
                <a:lnTo>
                  <a:pt x="2233295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011551" y="1872741"/>
            <a:ext cx="34220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9105" algn="l"/>
                <a:tab pos="1297305" algn="l"/>
                <a:tab pos="2271395" algn="l"/>
                <a:tab pos="2614295" algn="l"/>
                <a:tab pos="3115945" algn="l"/>
              </a:tabLst>
            </a:pPr>
            <a:r>
              <a:rPr dirty="0" sz="1400">
                <a:latin typeface="Times New Roman"/>
                <a:cs typeface="Times New Roman"/>
              </a:rPr>
              <a:t>th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baseline="-14492" sz="1725" spc="622">
                <a:latin typeface="Cambria Math"/>
                <a:cs typeface="Cambria Math"/>
              </a:rPr>
              <a:t> </a:t>
            </a:r>
            <a:r>
              <a:rPr dirty="0" baseline="-14492" sz="1725" spc="1357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15">
                <a:latin typeface="Times New Roman"/>
                <a:cs typeface="Times New Roman"/>
              </a:rPr>
              <a:t>m</a:t>
            </a:r>
            <a:r>
              <a:rPr dirty="0" sz="1600" spc="-5">
                <a:latin typeface="Times New Roman"/>
                <a:cs typeface="Times New Roman"/>
              </a:rPr>
              <a:t>ultiplied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by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15">
                <a:latin typeface="Times New Roman"/>
                <a:cs typeface="Times New Roman"/>
              </a:rPr>
              <a:t>(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sz="1600" spc="-15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1791933"/>
            <a:ext cx="1776730" cy="711200"/>
          </a:xfrm>
          <a:prstGeom prst="rect">
            <a:avLst/>
          </a:prstGeom>
        </p:spPr>
        <p:txBody>
          <a:bodyPr wrap="square" lIns="0" tIns="1200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5"/>
              </a:spcBef>
              <a:tabLst>
                <a:tab pos="542925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	</a:t>
            </a: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baseline="1984" sz="2100" spc="60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600" spc="-5">
                <a:latin typeface="Times New Roman"/>
                <a:cs typeface="Times New Roman"/>
              </a:rPr>
              <a:t>getting: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1856" y="2761233"/>
            <a:ext cx="24765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81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2663698"/>
            <a:ext cx="57912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4350" y="2552750"/>
            <a:ext cx="2182495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0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baseline="23391" sz="1425" spc="1117">
                <a:latin typeface="Cambria Math"/>
                <a:cs typeface="Cambria Math"/>
              </a:rPr>
              <a:t> </a:t>
            </a:r>
            <a:endParaRPr baseline="23391" sz="14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0467" sz="1425" spc="494">
                <a:latin typeface="Cambria Math"/>
                <a:cs typeface="Cambria Math"/>
              </a:rPr>
              <a:t> </a:t>
            </a:r>
            <a:r>
              <a:rPr dirty="0" baseline="20467" sz="1425" spc="735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r>
              <a:rPr dirty="0" baseline="20467" sz="1425" spc="1200">
                <a:latin typeface="Cambria Math"/>
                <a:cs typeface="Cambria Math"/>
              </a:rPr>
              <a:t> </a:t>
            </a:r>
            <a:r>
              <a:rPr dirty="0" sz="1150" spc="830">
                <a:latin typeface="Cambria Math"/>
                <a:cs typeface="Cambria Math"/>
              </a:rPr>
              <a:t> </a:t>
            </a:r>
            <a:r>
              <a:rPr dirty="0" sz="1150" spc="6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844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-2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40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97050" y="2821939"/>
            <a:ext cx="2159000" cy="0"/>
          </a:xfrm>
          <a:custGeom>
            <a:avLst/>
            <a:gdLst/>
            <a:ahLst/>
            <a:cxnLst/>
            <a:rect l="l" t="t" r="r" b="b"/>
            <a:pathLst>
              <a:path w="2159000" h="0">
                <a:moveTo>
                  <a:pt x="0" y="0"/>
                </a:moveTo>
                <a:lnTo>
                  <a:pt x="2158619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164073" y="2770377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14596" y="2637790"/>
            <a:ext cx="1355725" cy="299720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800" spc="595">
                <a:latin typeface="Cambria Math"/>
                <a:cs typeface="Cambria Math"/>
              </a:rPr>
              <a:t> </a:t>
            </a:r>
            <a:r>
              <a:rPr dirty="0" baseline="36324" sz="1950" spc="73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800" spc="605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 </a:t>
            </a:r>
            <a:r>
              <a:rPr dirty="0" sz="1800" spc="5">
                <a:latin typeface="Cambria Math"/>
                <a:cs typeface="Cambria Math"/>
              </a:rPr>
              <a:t> </a:t>
            </a:r>
            <a:r>
              <a:rPr dirty="0" sz="1800" spc="229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3002634"/>
            <a:ext cx="5305425" cy="1274445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  <a:tabLst>
                <a:tab pos="542290" algn="l"/>
                <a:tab pos="892810" algn="l"/>
                <a:tab pos="1550670" algn="l"/>
                <a:tab pos="2277110" algn="l"/>
                <a:tab pos="2983230" algn="l"/>
                <a:tab pos="3335020" algn="l"/>
                <a:tab pos="4222750" algn="l"/>
                <a:tab pos="4900295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	the	</a:t>
            </a:r>
            <a:r>
              <a:rPr dirty="0" sz="1400" spc="-10">
                <a:latin typeface="Times New Roman"/>
                <a:cs typeface="Times New Roman"/>
              </a:rPr>
              <a:t>gamma	</a:t>
            </a:r>
            <a:r>
              <a:rPr dirty="0" sz="1400" spc="-5">
                <a:latin typeface="Times New Roman"/>
                <a:cs typeface="Times New Roman"/>
              </a:rPr>
              <a:t>function	satisfies	the	recurrence	relation	</a:t>
            </a:r>
            <a:r>
              <a:rPr dirty="0" sz="1400" spc="-10">
                <a:latin typeface="Times New Roman"/>
                <a:cs typeface="Times New Roman"/>
              </a:rPr>
              <a:t>[(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080">
              <a:lnSpc>
                <a:spcPct val="145400"/>
              </a:lnSpc>
              <a:spcBef>
                <a:spcPts val="30"/>
              </a:spcBef>
            </a:pP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],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factors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  be </a:t>
            </a:r>
            <a:r>
              <a:rPr dirty="0" sz="1400" spc="-5">
                <a:latin typeface="Times New Roman"/>
                <a:cs typeface="Times New Roman"/>
              </a:rPr>
              <a:t>telescoped into the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 spc="-5">
                <a:latin typeface="Times New Roman"/>
                <a:cs typeface="Times New Roman"/>
              </a:rPr>
              <a:t>function, and the expression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 written</a:t>
            </a:r>
            <a:r>
              <a:rPr dirty="0" sz="1400">
                <a:latin typeface="Times New Roman"/>
                <a:cs typeface="Times New Roman"/>
              </a:rPr>
              <a:t> 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86002" y="4517263"/>
            <a:ext cx="24765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81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73276" y="4419726"/>
            <a:ext cx="57912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8882" y="4355719"/>
            <a:ext cx="45910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0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baseline="23391" sz="1425" spc="1117">
                <a:latin typeface="Cambria Math"/>
                <a:cs typeface="Cambria Math"/>
              </a:rPr>
              <a:t> </a:t>
            </a:r>
            <a:endParaRPr baseline="23391" sz="1425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28545" y="4578222"/>
            <a:ext cx="128333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0467" sz="1425" spc="494">
                <a:latin typeface="Cambria Math"/>
                <a:cs typeface="Cambria Math"/>
              </a:rPr>
              <a:t> </a:t>
            </a:r>
            <a:r>
              <a:rPr dirty="0" baseline="20467" sz="1425" spc="735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r>
              <a:rPr dirty="0" baseline="20467" sz="1425" spc="1200">
                <a:latin typeface="Cambria Math"/>
                <a:cs typeface="Cambria Math"/>
              </a:rPr>
              <a:t> </a:t>
            </a:r>
            <a:r>
              <a:rPr dirty="0" sz="1150" spc="830">
                <a:latin typeface="Cambria Math"/>
                <a:cs typeface="Cambria Math"/>
              </a:rPr>
              <a:t> </a:t>
            </a:r>
            <a:r>
              <a:rPr dirty="0" sz="1150" spc="6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1245" y="4577968"/>
            <a:ext cx="1259205" cy="0"/>
          </a:xfrm>
          <a:custGeom>
            <a:avLst/>
            <a:gdLst/>
            <a:ahLst/>
            <a:cxnLst/>
            <a:rect l="l" t="t" r="r" b="b"/>
            <a:pathLst>
              <a:path w="1259205" h="0">
                <a:moveTo>
                  <a:pt x="0" y="0"/>
                </a:moveTo>
                <a:lnTo>
                  <a:pt x="125912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308728" y="4526407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59379" y="4393818"/>
            <a:ext cx="1355725" cy="299720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800" spc="595">
                <a:latin typeface="Cambria Math"/>
                <a:cs typeface="Cambria Math"/>
              </a:rPr>
              <a:t> </a:t>
            </a:r>
            <a:r>
              <a:rPr dirty="0" baseline="36324" sz="1950" spc="73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800" spc="605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  </a:t>
            </a:r>
            <a:r>
              <a:rPr dirty="0" sz="1800" spc="229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4860162"/>
            <a:ext cx="37191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still arbitrary,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convenient to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choose: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5216778"/>
            <a:ext cx="3873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2261" y="516343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71573" y="5292978"/>
            <a:ext cx="9842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4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80133" y="5344795"/>
            <a:ext cx="62357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 </a:t>
            </a:r>
            <a:r>
              <a:rPr dirty="0" sz="1000" spc="42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592833" y="5357494"/>
            <a:ext cx="599440" cy="0"/>
          </a:xfrm>
          <a:custGeom>
            <a:avLst/>
            <a:gdLst/>
            <a:ahLst/>
            <a:cxnLst/>
            <a:rect l="l" t="t" r="r" b="b"/>
            <a:pathLst>
              <a:path w="599439" h="0">
                <a:moveTo>
                  <a:pt x="0" y="0"/>
                </a:moveTo>
                <a:lnTo>
                  <a:pt x="5992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222119" y="5216778"/>
            <a:ext cx="525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57096" y="5812663"/>
            <a:ext cx="27432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sz="1300" spc="92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5701410"/>
            <a:ext cx="64897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4820" algn="l"/>
              </a:tabLst>
            </a:pPr>
            <a:r>
              <a:rPr dirty="0" sz="1800" spc="605">
                <a:latin typeface="Cambria Math"/>
                <a:cs typeface="Cambria Math"/>
              </a:rPr>
              <a:t> </a:t>
            </a:r>
            <a:r>
              <a:rPr dirty="0" sz="1800" spc="605">
                <a:latin typeface="Cambria Math"/>
                <a:cs typeface="Cambria Math"/>
              </a:rPr>
              <a:t>	</a:t>
            </a:r>
            <a:r>
              <a:rPr dirty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879345" y="5877178"/>
            <a:ext cx="1423670" cy="0"/>
          </a:xfrm>
          <a:custGeom>
            <a:avLst/>
            <a:gdLst/>
            <a:ahLst/>
            <a:cxnLst/>
            <a:rect l="l" t="t" r="r" b="b"/>
            <a:pathLst>
              <a:path w="1423670" h="0">
                <a:moveTo>
                  <a:pt x="0" y="0"/>
                </a:moveTo>
                <a:lnTo>
                  <a:pt x="142367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866645" y="5596747"/>
            <a:ext cx="1786255" cy="509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477520">
              <a:lnSpc>
                <a:spcPct val="100000"/>
              </a:lnSpc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baseline="26455" sz="1575" spc="1245">
                <a:latin typeface="Cambria Math"/>
                <a:cs typeface="Cambria Math"/>
              </a:rPr>
              <a:t> </a:t>
            </a:r>
            <a:endParaRPr baseline="26455" sz="1575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baseline="21164" sz="1575" spc="569">
                <a:latin typeface="Cambria Math"/>
                <a:cs typeface="Cambria Math"/>
              </a:rPr>
              <a:t> </a:t>
            </a:r>
            <a:r>
              <a:rPr dirty="0" baseline="21164" sz="1575" spc="832">
                <a:latin typeface="Cambria Math"/>
                <a:cs typeface="Cambria Math"/>
              </a:rPr>
              <a:t> </a:t>
            </a:r>
            <a:r>
              <a:rPr dirty="0" baseline="21164" sz="1575" spc="585">
                <a:latin typeface="Cambria Math"/>
                <a:cs typeface="Cambria Math"/>
              </a:rPr>
              <a:t> </a:t>
            </a:r>
            <a:r>
              <a:rPr dirty="0" baseline="21164" sz="1575" spc="1320">
                <a:latin typeface="Cambria Math"/>
                <a:cs typeface="Cambria Math"/>
              </a:rPr>
              <a:t> </a:t>
            </a:r>
            <a:r>
              <a:rPr dirty="0" sz="1300" spc="935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700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baseline="2136" sz="1950">
                <a:latin typeface="Cambria Math"/>
                <a:cs typeface="Cambria Math"/>
              </a:rPr>
              <a:t> </a:t>
            </a:r>
            <a:r>
              <a:rPr dirty="0" baseline="2136" sz="1950" spc="187">
                <a:latin typeface="Cambria Math"/>
                <a:cs typeface="Cambria Math"/>
              </a:rPr>
              <a:t> </a:t>
            </a:r>
            <a:r>
              <a:rPr dirty="0" baseline="35714" sz="2100">
                <a:latin typeface="Times New Roman"/>
                <a:cs typeface="Times New Roman"/>
              </a:rPr>
              <a:t>For</a:t>
            </a:r>
            <a:endParaRPr baseline="35714" sz="21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71696" y="5751702"/>
            <a:ext cx="140652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29080" y="6196964"/>
            <a:ext cx="39001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Bessel function of </a:t>
            </a:r>
            <a:r>
              <a:rPr dirty="0" sz="1400">
                <a:latin typeface="Times New Roman"/>
                <a:cs typeface="Times New Roman"/>
              </a:rPr>
              <a:t>first </a:t>
            </a:r>
            <a:r>
              <a:rPr dirty="0" sz="1400" spc="-5">
                <a:latin typeface="Times New Roman"/>
                <a:cs typeface="Times New Roman"/>
              </a:rPr>
              <a:t>kind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>
                <a:latin typeface="Times New Roman"/>
                <a:cs typeface="Times New Roman"/>
              </a:rPr>
              <a:t> 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29080" y="6702932"/>
            <a:ext cx="9048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72054" y="6517005"/>
            <a:ext cx="1193800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)</a:t>
            </a:r>
            <a:r>
              <a:rPr dirty="0" baseline="40598" sz="1950" spc="1297">
                <a:latin typeface="Cambria Math"/>
                <a:cs typeface="Cambria Math"/>
              </a:rPr>
              <a:t> </a:t>
            </a:r>
            <a:r>
              <a:rPr dirty="0" sz="1800" spc="560">
                <a:latin typeface="Cambria Math"/>
                <a:cs typeface="Cambria Math"/>
              </a:rPr>
              <a:t> </a:t>
            </a:r>
            <a:r>
              <a:rPr dirty="0" baseline="23504" sz="1950" spc="622">
                <a:latin typeface="Cambria Math"/>
                <a:cs typeface="Cambria Math"/>
              </a:rPr>
              <a:t> </a:t>
            </a:r>
            <a:r>
              <a:rPr dirty="0" baseline="23504" sz="1950" spc="1005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00">
                <a:latin typeface="Cambria Math"/>
                <a:cs typeface="Cambria Math"/>
              </a:rPr>
              <a:t> </a:t>
            </a:r>
            <a:endParaRPr baseline="23504" sz="195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91639" y="6805040"/>
            <a:ext cx="46863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80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42742" y="6855332"/>
            <a:ext cx="143827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1110">
                <a:latin typeface="Cambria Math"/>
                <a:cs typeface="Cambria Math"/>
              </a:rPr>
              <a:t> </a:t>
            </a:r>
            <a:r>
              <a:rPr dirty="0" sz="1800" spc="330">
                <a:latin typeface="Cambria Math"/>
                <a:cs typeface="Cambria Math"/>
              </a:rPr>
              <a:t> </a:t>
            </a: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-6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985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077466" y="6842125"/>
            <a:ext cx="1991360" cy="0"/>
          </a:xfrm>
          <a:custGeom>
            <a:avLst/>
            <a:gdLst/>
            <a:ahLst/>
            <a:cxnLst/>
            <a:rect l="l" t="t" r="r" b="b"/>
            <a:pathLst>
              <a:path w="1991360" h="0">
                <a:moveTo>
                  <a:pt x="0" y="0"/>
                </a:moveTo>
                <a:lnTo>
                  <a:pt x="19909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831594" y="6489572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47773" y="6879716"/>
            <a:ext cx="46926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3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15">
                <a:latin typeface="Cambria Math"/>
                <a:cs typeface="Cambria Math"/>
              </a:rPr>
              <a:t> </a:t>
            </a:r>
            <a:r>
              <a:rPr dirty="0" baseline="6172" sz="2700" spc="900">
                <a:latin typeface="Cambria Math"/>
                <a:cs typeface="Cambria Math"/>
              </a:rPr>
              <a:t> </a:t>
            </a:r>
            <a:endParaRPr baseline="6172" sz="27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124325" y="6701408"/>
            <a:ext cx="8616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7086939"/>
            <a:ext cx="5301615" cy="712470"/>
          </a:xfrm>
          <a:prstGeom prst="rect">
            <a:avLst/>
          </a:prstGeom>
        </p:spPr>
        <p:txBody>
          <a:bodyPr wrap="square" lIns="0" tIns="1593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>
                <a:latin typeface="Times New Roman"/>
                <a:cs typeface="Times New Roman"/>
              </a:rPr>
              <a:t> 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29080" y="8065389"/>
            <a:ext cx="9156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80030" y="7879460"/>
            <a:ext cx="1200150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)</a:t>
            </a:r>
            <a:r>
              <a:rPr dirty="0" baseline="40598" sz="1950" spc="1297">
                <a:latin typeface="Cambria Math"/>
                <a:cs typeface="Cambria Math"/>
              </a:rPr>
              <a:t> </a:t>
            </a:r>
            <a:r>
              <a:rPr dirty="0" sz="1800" spc="560">
                <a:latin typeface="Cambria Math"/>
                <a:cs typeface="Cambria Math"/>
              </a:rPr>
              <a:t> </a:t>
            </a:r>
            <a:r>
              <a:rPr dirty="0" baseline="23504" sz="1950" spc="682">
                <a:latin typeface="Cambria Math"/>
                <a:cs typeface="Cambria Math"/>
              </a:rPr>
              <a:t> </a:t>
            </a:r>
            <a:r>
              <a:rPr dirty="0" baseline="23504" sz="1950" spc="1019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00">
                <a:latin typeface="Cambria Math"/>
                <a:cs typeface="Cambria Math"/>
              </a:rPr>
              <a:t> </a:t>
            </a:r>
            <a:endParaRPr baseline="23504" sz="195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00782" y="8167496"/>
            <a:ext cx="473075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5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80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56458" y="8218169"/>
            <a:ext cx="1036319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1110">
                <a:latin typeface="Cambria Math"/>
                <a:cs typeface="Cambria Math"/>
              </a:rPr>
              <a:t> </a:t>
            </a:r>
            <a:r>
              <a:rPr dirty="0" sz="1800" spc="114">
                <a:latin typeface="Cambria Math"/>
                <a:cs typeface="Cambria Math"/>
              </a:rPr>
              <a:t> </a:t>
            </a:r>
            <a:r>
              <a:rPr dirty="0" sz="1800" spc="-1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9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086610" y="8204580"/>
            <a:ext cx="1593215" cy="0"/>
          </a:xfrm>
          <a:custGeom>
            <a:avLst/>
            <a:gdLst/>
            <a:ahLst/>
            <a:cxnLst/>
            <a:rect l="l" t="t" r="r" b="b"/>
            <a:pathLst>
              <a:path w="1593214" h="0">
                <a:moveTo>
                  <a:pt x="0" y="0"/>
                </a:moveTo>
                <a:lnTo>
                  <a:pt x="159321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842261" y="7852028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58442" y="8242554"/>
            <a:ext cx="46799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5">
                <a:latin typeface="Cambria Math"/>
                <a:cs typeface="Cambria Math"/>
              </a:rPr>
              <a:t> </a:t>
            </a:r>
            <a:r>
              <a:rPr dirty="0" baseline="6172" sz="2700" spc="900">
                <a:latin typeface="Cambria Math"/>
                <a:cs typeface="Cambria Math"/>
              </a:rPr>
              <a:t> </a:t>
            </a:r>
            <a:endParaRPr baseline="6172" sz="27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75328" y="8063865"/>
            <a:ext cx="8616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29080" y="8564117"/>
            <a:ext cx="48526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When (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sz="1400" spc="-5">
                <a:latin typeface="Times New Roman"/>
                <a:cs typeface="Times New Roman"/>
              </a:rPr>
              <a:t>) is not integer and negative then </a:t>
            </a:r>
            <a:r>
              <a:rPr dirty="0" sz="1400">
                <a:latin typeface="Times New Roman"/>
                <a:cs typeface="Times New Roman"/>
              </a:rPr>
              <a:t>eq. </a:t>
            </a:r>
            <a:r>
              <a:rPr dirty="0" sz="1400" spc="-5">
                <a:latin typeface="Times New Roman"/>
                <a:cs typeface="Times New Roman"/>
              </a:rPr>
              <a:t>(11)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86992" y="9155429"/>
            <a:ext cx="971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29080" y="9068561"/>
            <a:ext cx="9048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865247" y="8932926"/>
            <a:ext cx="106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487295" y="8812529"/>
            <a:ext cx="1317625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-21825" sz="2100" spc="75">
                <a:latin typeface="Cambria Math"/>
                <a:cs typeface="Cambria Math"/>
              </a:rPr>
              <a:t>(</a:t>
            </a:r>
            <a:r>
              <a:rPr dirty="0" baseline="-16975" sz="2700" spc="1410">
                <a:latin typeface="Cambria Math"/>
                <a:cs typeface="Cambria Math"/>
              </a:rPr>
              <a:t> </a:t>
            </a:r>
            <a:r>
              <a:rPr dirty="0" baseline="-16975" sz="2700" spc="900">
                <a:latin typeface="Cambria Math"/>
                <a:cs typeface="Cambria Math"/>
              </a:rPr>
              <a:t> </a:t>
            </a:r>
            <a:r>
              <a:rPr dirty="0" baseline="-16975" sz="2700">
                <a:latin typeface="Cambria Math"/>
                <a:cs typeface="Cambria Math"/>
              </a:rPr>
              <a:t> </a:t>
            </a:r>
            <a:r>
              <a:rPr dirty="0" baseline="-16975" sz="2700" spc="-254">
                <a:latin typeface="Cambria Math"/>
                <a:cs typeface="Cambria Math"/>
              </a:rPr>
              <a:t> </a:t>
            </a:r>
            <a:r>
              <a:rPr dirty="0" baseline="17094" sz="1950" spc="1297">
                <a:latin typeface="Cambria Math"/>
                <a:cs typeface="Cambria Math"/>
              </a:rPr>
              <a:t> </a:t>
            </a:r>
            <a:r>
              <a:rPr dirty="0" baseline="-16975" sz="2700" spc="839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80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064766" y="9220910"/>
            <a:ext cx="2168525" cy="299720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z="1800" spc="600">
                <a:latin typeface="Cambria Math"/>
                <a:cs typeface="Cambria Math"/>
              </a:rPr>
              <a:t> </a:t>
            </a:r>
            <a:r>
              <a:rPr dirty="0" baseline="38461" sz="1950" spc="622">
                <a:latin typeface="Cambria Math"/>
                <a:cs typeface="Cambria Math"/>
              </a:rPr>
              <a:t> </a:t>
            </a:r>
            <a:r>
              <a:rPr dirty="0" baseline="38461" sz="1950" spc="1019">
                <a:latin typeface="Cambria Math"/>
                <a:cs typeface="Cambria Math"/>
              </a:rPr>
              <a:t> </a:t>
            </a:r>
            <a:r>
              <a:rPr dirty="0" baseline="38461" sz="1950" spc="644">
                <a:latin typeface="Cambria Math"/>
                <a:cs typeface="Cambria Math"/>
              </a:rPr>
              <a:t> </a:t>
            </a:r>
            <a:r>
              <a:rPr dirty="0" baseline="38461" sz="1950" spc="1297">
                <a:latin typeface="Cambria Math"/>
                <a:cs typeface="Cambria Math"/>
              </a:rPr>
              <a:t> </a:t>
            </a:r>
            <a:r>
              <a:rPr dirty="0" sz="1800" spc="1110">
                <a:latin typeface="Cambria Math"/>
                <a:cs typeface="Cambria Math"/>
              </a:rPr>
              <a:t> </a:t>
            </a:r>
            <a:r>
              <a:rPr dirty="0" sz="1800" spc="330">
                <a:latin typeface="Cambria Math"/>
                <a:cs typeface="Cambria Math"/>
              </a:rPr>
              <a:t> </a:t>
            </a: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835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985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077466" y="9207753"/>
            <a:ext cx="2141855" cy="0"/>
          </a:xfrm>
          <a:custGeom>
            <a:avLst/>
            <a:gdLst/>
            <a:ahLst/>
            <a:cxnLst/>
            <a:rect l="l" t="t" r="r" b="b"/>
            <a:pathLst>
              <a:path w="2141854" h="0">
                <a:moveTo>
                  <a:pt x="0" y="0"/>
                </a:moveTo>
                <a:lnTo>
                  <a:pt x="214185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1831594" y="8855202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47773" y="9347403"/>
            <a:ext cx="3124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3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75201" y="9067038"/>
            <a:ext cx="8616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01267"/>
            <a:ext cx="5306695" cy="3446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016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Eq. (13) represents the second particular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Bessel's </a:t>
            </a:r>
            <a:r>
              <a:rPr dirty="0" sz="1400" spc="-10">
                <a:latin typeface="Times New Roman"/>
                <a:cs typeface="Times New Roman"/>
              </a:rPr>
              <a:t>equation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order (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sz="1400" spc="-5">
                <a:latin typeface="Times New Roman"/>
                <a:cs typeface="Times New Roman"/>
              </a:rPr>
              <a:t>). This means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general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Bessel's equation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-127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2v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5">
                <a:latin typeface="Times New Roman"/>
                <a:cs typeface="Times New Roman"/>
              </a:rPr>
              <a:t>integer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2291080" algn="l"/>
              </a:tabLst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Now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  <a:tabLst>
                <a:tab pos="2292350" algn="l"/>
              </a:tabLst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74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Derivatives,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Recursions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 spc="-5">
                <a:latin typeface="Times New Roman"/>
                <a:cs typeface="Times New Roman"/>
              </a:rPr>
              <a:t>The derivative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baseline="1984" sz="2100" spc="8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 respect </a:t>
            </a:r>
            <a:r>
              <a:rPr dirty="0" sz="1400">
                <a:latin typeface="Times New Roman"/>
                <a:cs typeface="Times New Roman"/>
              </a:rPr>
              <a:t>to 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expressed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>
                <a:latin typeface="Times New Roman"/>
                <a:cs typeface="Times New Roman"/>
              </a:rPr>
              <a:t>or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 the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formulas: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4623029"/>
            <a:ext cx="2068830" cy="65024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27777" sz="1500" spc="19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19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60672" y="4623029"/>
            <a:ext cx="86614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7145">
              <a:lnSpc>
                <a:spcPct val="100000"/>
              </a:lnSpc>
              <a:spcBef>
                <a:spcPts val="78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6992" y="5547486"/>
            <a:ext cx="10312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77240" algn="l"/>
              </a:tabLst>
            </a:pP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28086" y="5577966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92019" y="5599810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67354" y="5547486"/>
            <a:ext cx="971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5459094"/>
            <a:ext cx="219583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318770" algn="l"/>
                <a:tab pos="1083945" algn="l"/>
              </a:tabLst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68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3276" y="5857112"/>
            <a:ext cx="20643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baseline="9920" sz="2100" spc="-2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66769" y="5459094"/>
            <a:ext cx="870585" cy="6375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685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6163436"/>
            <a:ext cx="3303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equations (17&amp;18),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6381978"/>
            <a:ext cx="2491740" cy="671830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630">
                <a:latin typeface="Cambria Math"/>
                <a:cs typeface="Cambria Math"/>
              </a:rPr>
              <a:t> </a:t>
            </a:r>
            <a:r>
              <a:rPr dirty="0" baseline="3968" sz="2100" spc="209">
                <a:latin typeface="Cambria Math"/>
                <a:cs typeface="Cambria Math"/>
              </a:rPr>
              <a:t> </a:t>
            </a:r>
            <a:r>
              <a:rPr dirty="0" baseline="-11111" sz="1500" spc="525">
                <a:latin typeface="Cambria Math"/>
                <a:cs typeface="Cambria Math"/>
              </a:rPr>
              <a:t> </a:t>
            </a:r>
            <a:r>
              <a:rPr dirty="0" baseline="-11111" sz="1500" spc="757">
                <a:latin typeface="Cambria Math"/>
                <a:cs typeface="Cambria Math"/>
              </a:rPr>
              <a:t> </a:t>
            </a:r>
            <a:r>
              <a:rPr dirty="0" baseline="-11111" sz="1500" spc="61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1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7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r>
              <a:rPr dirty="0" baseline="3968" sz="2100" spc="16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630">
                <a:latin typeface="Cambria Math"/>
                <a:cs typeface="Cambria Math"/>
              </a:rPr>
              <a:t> </a:t>
            </a:r>
            <a:r>
              <a:rPr dirty="0" baseline="3968" sz="2100" spc="209">
                <a:latin typeface="Cambria Math"/>
                <a:cs typeface="Cambria Math"/>
              </a:rPr>
              <a:t> </a:t>
            </a:r>
            <a:r>
              <a:rPr dirty="0" baseline="-11111" sz="1500" spc="630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1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22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787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30">
                <a:latin typeface="Cambria Math"/>
                <a:cs typeface="Cambria Math"/>
              </a:rPr>
              <a:t> </a:t>
            </a:r>
            <a:r>
              <a:rPr dirty="0" baseline="3968" sz="2100" spc="209">
                <a:latin typeface="Cambria Math"/>
                <a:cs typeface="Cambria Math"/>
              </a:rPr>
              <a:t> </a:t>
            </a:r>
            <a:r>
              <a:rPr dirty="0" baseline="-11111" sz="1500" spc="540">
                <a:latin typeface="Cambria Math"/>
                <a:cs typeface="Cambria Math"/>
              </a:rPr>
              <a:t> </a:t>
            </a:r>
            <a:r>
              <a:rPr dirty="0" baseline="-11111" sz="1500" spc="757">
                <a:latin typeface="Cambria Math"/>
                <a:cs typeface="Cambria Math"/>
              </a:rPr>
              <a:t> </a:t>
            </a:r>
            <a:r>
              <a:rPr dirty="0" baseline="-11111" sz="1500" spc="61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1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7">
                <a:latin typeface="Cambria Math"/>
                <a:cs typeface="Cambria Math"/>
              </a:rPr>
              <a:t> </a:t>
            </a:r>
            <a:r>
              <a:rPr dirty="0" baseline="3968" sz="2100" spc="690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</a:t>
            </a:r>
            <a:r>
              <a:rPr dirty="0" baseline="3968" sz="2100" spc="16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baseline="3968" sz="2100" spc="1102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630">
                <a:latin typeface="Cambria Math"/>
                <a:cs typeface="Cambria Math"/>
              </a:rPr>
              <a:t> </a:t>
            </a:r>
            <a:r>
              <a:rPr dirty="0" baseline="3968" sz="2100" spc="209">
                <a:latin typeface="Cambria Math"/>
                <a:cs typeface="Cambria Math"/>
              </a:rPr>
              <a:t> </a:t>
            </a:r>
            <a:r>
              <a:rPr dirty="0" baseline="-11111" sz="1500" spc="630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71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22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787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12366" y="7307960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23542" y="7300848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80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7166229"/>
            <a:ext cx="2112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baseline="9920" sz="2100" spc="-2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47222" sz="1500" spc="569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3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48480" y="6371311"/>
            <a:ext cx="893444" cy="1034415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22860">
              <a:lnSpc>
                <a:spcPct val="100000"/>
              </a:lnSpc>
              <a:spcBef>
                <a:spcPts val="96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44450">
              <a:lnSpc>
                <a:spcPct val="100000"/>
              </a:lnSpc>
              <a:spcBef>
                <a:spcPts val="117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49298" y="7717916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760473" y="7710804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80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29080" y="7576184"/>
            <a:ext cx="3648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0350" algn="l"/>
              </a:tabLst>
            </a:pP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baseline="9920" sz="2100" spc="-2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69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3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7844637"/>
            <a:ext cx="2912110" cy="94869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13</a:t>
            </a:r>
            <a:r>
              <a:rPr dirty="0" sz="1400" spc="-5">
                <a:latin typeface="Times New Roman"/>
                <a:cs typeface="Times New Roman"/>
              </a:rPr>
              <a:t>/ prove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19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The right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6324" y="1354582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1780" y="1630933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1491741"/>
            <a:ext cx="8458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5714" sz="2100" spc="705">
                <a:latin typeface="Cambria Math"/>
                <a:cs typeface="Cambria Math"/>
              </a:rPr>
              <a:t>  </a:t>
            </a:r>
            <a:r>
              <a:rPr dirty="0" baseline="-35714" sz="2100" spc="705">
                <a:latin typeface="Cambria Math"/>
                <a:cs typeface="Cambria Math"/>
              </a:rPr>
              <a:t> </a:t>
            </a:r>
            <a:r>
              <a:rPr dirty="0" baseline="-35714" sz="2100" spc="-67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509">
                <a:latin typeface="Cambria Math"/>
                <a:cs typeface="Cambria Math"/>
              </a:rPr>
              <a:t> </a:t>
            </a:r>
            <a:r>
              <a:rPr dirty="0" baseline="30555" sz="1500" spc="13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[</a:t>
            </a:r>
            <a:r>
              <a:rPr dirty="0" sz="1400" spc="-1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2619" y="1305814"/>
            <a:ext cx="1193800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)</a:t>
            </a:r>
            <a:r>
              <a:rPr dirty="0" baseline="40598" sz="1950" spc="1275">
                <a:latin typeface="Cambria Math"/>
                <a:cs typeface="Cambria Math"/>
              </a:rPr>
              <a:t> </a:t>
            </a:r>
            <a:r>
              <a:rPr dirty="0" sz="1800" spc="560">
                <a:latin typeface="Cambria Math"/>
                <a:cs typeface="Cambria Math"/>
              </a:rPr>
              <a:t> </a:t>
            </a:r>
            <a:r>
              <a:rPr dirty="0" baseline="23504" sz="1950" spc="622">
                <a:latin typeface="Cambria Math"/>
                <a:cs typeface="Cambria Math"/>
              </a:rPr>
              <a:t> </a:t>
            </a:r>
            <a:r>
              <a:rPr dirty="0" baseline="23504" sz="1950" spc="1019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00">
                <a:latin typeface="Cambria Math"/>
                <a:cs typeface="Cambria Math"/>
              </a:rPr>
              <a:t> </a:t>
            </a:r>
            <a:endParaRPr baseline="23504" sz="19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1822" y="1593849"/>
            <a:ext cx="46863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80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83307" y="1644141"/>
            <a:ext cx="143827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1110">
                <a:latin typeface="Cambria Math"/>
                <a:cs typeface="Cambria Math"/>
              </a:rPr>
              <a:t> </a:t>
            </a:r>
            <a:r>
              <a:rPr dirty="0" sz="1800" spc="330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985">
                <a:latin typeface="Cambria Math"/>
                <a:cs typeface="Cambria Math"/>
              </a:rPr>
              <a:t> </a:t>
            </a:r>
            <a:r>
              <a:rPr dirty="0" sz="1600" spc="-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18029" y="1630933"/>
            <a:ext cx="1991360" cy="0"/>
          </a:xfrm>
          <a:custGeom>
            <a:avLst/>
            <a:gdLst/>
            <a:ahLst/>
            <a:cxnLst/>
            <a:rect l="l" t="t" r="r" b="b"/>
            <a:pathLst>
              <a:path w="1991360" h="0">
                <a:moveTo>
                  <a:pt x="0" y="0"/>
                </a:moveTo>
                <a:lnTo>
                  <a:pt x="19909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772157" y="1278381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8338" y="1668526"/>
            <a:ext cx="46926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15">
                <a:latin typeface="Cambria Math"/>
                <a:cs typeface="Cambria Math"/>
              </a:rPr>
              <a:t> </a:t>
            </a:r>
            <a:r>
              <a:rPr dirty="0" baseline="6172" sz="2700" spc="900">
                <a:latin typeface="Cambria Math"/>
                <a:cs typeface="Cambria Math"/>
              </a:rPr>
              <a:t> </a:t>
            </a:r>
            <a:endParaRPr baseline="6172" sz="27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96309" y="1491741"/>
            <a:ext cx="97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43429" y="2186685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64791" y="2010511"/>
            <a:ext cx="2247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420"/>
              </a:spcBef>
            </a:pPr>
            <a:r>
              <a:rPr dirty="0" sz="1400" spc="50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77491" y="2327401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176142" y="1932177"/>
            <a:ext cx="1285875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-21825" sz="2100" spc="75">
                <a:latin typeface="Cambria Math"/>
                <a:cs typeface="Cambria Math"/>
              </a:rPr>
              <a:t>(</a:t>
            </a:r>
            <a:r>
              <a:rPr dirty="0" baseline="-21825" sz="2100" spc="307">
                <a:latin typeface="Cambria Math"/>
                <a:cs typeface="Cambria Math"/>
              </a:rPr>
              <a:t> </a:t>
            </a:r>
            <a:r>
              <a:rPr dirty="0" baseline="-21825" sz="2100" spc="75">
                <a:latin typeface="Cambria Math"/>
                <a:cs typeface="Cambria Math"/>
              </a:rPr>
              <a:t>)</a:t>
            </a:r>
            <a:r>
              <a:rPr dirty="0" baseline="17094" sz="1950" spc="1297">
                <a:latin typeface="Cambria Math"/>
                <a:cs typeface="Cambria Math"/>
              </a:rPr>
              <a:t> </a:t>
            </a:r>
            <a:r>
              <a:rPr dirty="0" baseline="-16975" sz="2700" spc="82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80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14954" y="2340609"/>
            <a:ext cx="2015489" cy="299720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z="1800" spc="595">
                <a:latin typeface="Cambria Math"/>
                <a:cs typeface="Cambria Math"/>
              </a:rPr>
              <a:t> </a:t>
            </a:r>
            <a:r>
              <a:rPr dirty="0" baseline="38461" sz="1950" spc="622">
                <a:latin typeface="Cambria Math"/>
                <a:cs typeface="Cambria Math"/>
              </a:rPr>
              <a:t> </a:t>
            </a:r>
            <a:r>
              <a:rPr dirty="0" baseline="38461" sz="1950" spc="1019">
                <a:latin typeface="Cambria Math"/>
                <a:cs typeface="Cambria Math"/>
              </a:rPr>
              <a:t> </a:t>
            </a:r>
            <a:r>
              <a:rPr dirty="0" baseline="38461" sz="1950" spc="644">
                <a:latin typeface="Cambria Math"/>
                <a:cs typeface="Cambria Math"/>
              </a:rPr>
              <a:t> </a:t>
            </a:r>
            <a:r>
              <a:rPr dirty="0" baseline="38461" sz="1950" spc="1297">
                <a:latin typeface="Cambria Math"/>
                <a:cs typeface="Cambria Math"/>
              </a:rPr>
              <a:t> </a:t>
            </a:r>
            <a:r>
              <a:rPr dirty="0" sz="1800" spc="1110">
                <a:latin typeface="Cambria Math"/>
                <a:cs typeface="Cambria Math"/>
              </a:rPr>
              <a:t> </a:t>
            </a:r>
            <a:r>
              <a:rPr dirty="0" sz="1800" spc="330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985">
                <a:latin typeface="Cambria Math"/>
                <a:cs typeface="Cambria Math"/>
              </a:rPr>
              <a:t> </a:t>
            </a:r>
            <a:r>
              <a:rPr dirty="0" sz="1600" spc="-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27654" y="2327401"/>
            <a:ext cx="1990725" cy="0"/>
          </a:xfrm>
          <a:custGeom>
            <a:avLst/>
            <a:gdLst/>
            <a:ahLst/>
            <a:cxnLst/>
            <a:rect l="l" t="t" r="r" b="b"/>
            <a:pathLst>
              <a:path w="1990725" h="0">
                <a:moveTo>
                  <a:pt x="0" y="0"/>
                </a:moveTo>
                <a:lnTo>
                  <a:pt x="199059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97963" y="1931171"/>
            <a:ext cx="312420" cy="71374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36830">
              <a:lnSpc>
                <a:spcPct val="100000"/>
              </a:lnSpc>
              <a:spcBef>
                <a:spcPts val="484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81301" y="2648763"/>
            <a:ext cx="1957705" cy="58039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450" spc="760">
                <a:latin typeface="Cambria Math"/>
                <a:cs typeface="Cambria Math"/>
              </a:rPr>
              <a:t> </a:t>
            </a:r>
            <a:r>
              <a:rPr dirty="0" sz="1450" spc="48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baseline="18518" sz="1800" spc="1185">
                <a:latin typeface="Cambria Math"/>
                <a:cs typeface="Cambria Math"/>
              </a:rPr>
              <a:t> </a:t>
            </a:r>
            <a:r>
              <a:rPr dirty="0" sz="1450" spc="480">
                <a:latin typeface="Cambria Math"/>
                <a:cs typeface="Cambria Math"/>
              </a:rPr>
              <a:t> </a:t>
            </a:r>
            <a:r>
              <a:rPr dirty="0" sz="1450" spc="275">
                <a:latin typeface="Cambria Math"/>
                <a:cs typeface="Cambria Math"/>
              </a:rPr>
              <a:t> </a:t>
            </a:r>
            <a:r>
              <a:rPr dirty="0" sz="1450" spc="470">
                <a:latin typeface="Cambria Math"/>
                <a:cs typeface="Cambria Math"/>
              </a:rPr>
              <a:t> </a:t>
            </a:r>
            <a:r>
              <a:rPr dirty="0" sz="1450" spc="760">
                <a:latin typeface="Cambria Math"/>
                <a:cs typeface="Cambria Math"/>
              </a:rPr>
              <a:t> </a:t>
            </a:r>
            <a:r>
              <a:rPr dirty="0" sz="1450" spc="885">
                <a:latin typeface="Cambria Math"/>
                <a:cs typeface="Cambria Math"/>
              </a:rPr>
              <a:t> </a:t>
            </a:r>
            <a:r>
              <a:rPr dirty="0" sz="1450" spc="275">
                <a:latin typeface="Cambria Math"/>
                <a:cs typeface="Cambria Math"/>
              </a:rPr>
              <a:t> </a:t>
            </a:r>
            <a:r>
              <a:rPr dirty="0" sz="1450" spc="445">
                <a:latin typeface="Cambria Math"/>
                <a:cs typeface="Cambria Math"/>
              </a:rPr>
              <a:t> </a:t>
            </a:r>
            <a:r>
              <a:rPr dirty="0" baseline="18518" sz="1800" spc="592">
                <a:latin typeface="Cambria Math"/>
                <a:cs typeface="Cambria Math"/>
              </a:rPr>
              <a:t> </a:t>
            </a:r>
            <a:r>
              <a:rPr dirty="0" baseline="18518" sz="1800" spc="585">
                <a:latin typeface="Cambria Math"/>
                <a:cs typeface="Cambria Math"/>
              </a:rPr>
              <a:t> </a:t>
            </a:r>
            <a:r>
              <a:rPr dirty="0" baseline="18518" sz="1800" spc="944">
                <a:latin typeface="Cambria Math"/>
                <a:cs typeface="Cambria Math"/>
              </a:rPr>
              <a:t> </a:t>
            </a:r>
            <a:r>
              <a:rPr dirty="0" baseline="18518" sz="1800" spc="592">
                <a:latin typeface="Cambria Math"/>
                <a:cs typeface="Cambria Math"/>
              </a:rPr>
              <a:t> </a:t>
            </a:r>
            <a:r>
              <a:rPr dirty="0" baseline="18518" sz="1800" spc="1110">
                <a:latin typeface="Cambria Math"/>
                <a:cs typeface="Cambria Math"/>
              </a:rPr>
              <a:t> </a:t>
            </a:r>
            <a:r>
              <a:rPr dirty="0" baseline="18518" sz="1800" spc="944">
                <a:latin typeface="Cambria Math"/>
                <a:cs typeface="Cambria Math"/>
              </a:rPr>
              <a:t> </a:t>
            </a:r>
            <a:r>
              <a:rPr dirty="0" baseline="18518" sz="1800" spc="600">
                <a:latin typeface="Cambria Math"/>
                <a:cs typeface="Cambria Math"/>
              </a:rPr>
              <a:t> </a:t>
            </a:r>
            <a:endParaRPr baseline="18518"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algn="ctr" marL="8255">
              <a:lnSpc>
                <a:spcPct val="100000"/>
              </a:lnSpc>
            </a:pPr>
            <a:r>
              <a:rPr dirty="0" sz="1450" spc="480">
                <a:latin typeface="Cambria Math"/>
                <a:cs typeface="Cambria Math"/>
              </a:rPr>
              <a:t> </a:t>
            </a:r>
            <a:r>
              <a:rPr dirty="0" baseline="32407" sz="1800" spc="569">
                <a:latin typeface="Cambria Math"/>
                <a:cs typeface="Cambria Math"/>
              </a:rPr>
              <a:t> </a:t>
            </a:r>
            <a:r>
              <a:rPr dirty="0" baseline="32407" sz="1800" spc="944">
                <a:latin typeface="Cambria Math"/>
                <a:cs typeface="Cambria Math"/>
              </a:rPr>
              <a:t> </a:t>
            </a:r>
            <a:r>
              <a:rPr dirty="0" baseline="32407" sz="1800" spc="592">
                <a:latin typeface="Cambria Math"/>
                <a:cs typeface="Cambria Math"/>
              </a:rPr>
              <a:t> </a:t>
            </a:r>
            <a:r>
              <a:rPr dirty="0" baseline="32407" sz="1800" spc="1177">
                <a:latin typeface="Cambria Math"/>
                <a:cs typeface="Cambria Math"/>
              </a:rPr>
              <a:t> </a:t>
            </a:r>
            <a:r>
              <a:rPr dirty="0" sz="1450" spc="885">
                <a:latin typeface="Cambria Math"/>
                <a:cs typeface="Cambria Math"/>
              </a:rPr>
              <a:t> </a:t>
            </a:r>
            <a:r>
              <a:rPr dirty="0" sz="1450" spc="10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794001" y="2965195"/>
            <a:ext cx="1938020" cy="0"/>
          </a:xfrm>
          <a:custGeom>
            <a:avLst/>
            <a:gdLst/>
            <a:ahLst/>
            <a:cxnLst/>
            <a:rect l="l" t="t" r="r" b="b"/>
            <a:pathLst>
              <a:path w="1938020" h="0">
                <a:moveTo>
                  <a:pt x="0" y="0"/>
                </a:moveTo>
                <a:lnTo>
                  <a:pt x="1937639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29080" y="2806953"/>
            <a:ext cx="448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∑</a:t>
            </a:r>
            <a:r>
              <a:rPr dirty="0" baseline="28985" sz="1725" spc="1214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17066" y="2909061"/>
            <a:ext cx="35750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844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68170" y="3311398"/>
            <a:ext cx="1855470" cy="247015"/>
          </a:xfrm>
          <a:prstGeom prst="rect">
            <a:avLst/>
          </a:prstGeom>
        </p:spPr>
        <p:txBody>
          <a:bodyPr wrap="square" lIns="0" tIns="196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450" spc="760">
                <a:latin typeface="Cambria Math"/>
                <a:cs typeface="Cambria Math"/>
              </a:rPr>
              <a:t> </a:t>
            </a:r>
            <a:r>
              <a:rPr dirty="0" sz="1450" spc="48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baseline="18518" sz="1800" spc="1177">
                <a:latin typeface="Cambria Math"/>
                <a:cs typeface="Cambria Math"/>
              </a:rPr>
              <a:t> </a:t>
            </a:r>
            <a:r>
              <a:rPr dirty="0" sz="1450" spc="275">
                <a:latin typeface="Cambria Math"/>
                <a:cs typeface="Cambria Math"/>
              </a:rPr>
              <a:t> </a:t>
            </a:r>
            <a:r>
              <a:rPr dirty="0" sz="1450" spc="470">
                <a:latin typeface="Cambria Math"/>
                <a:cs typeface="Cambria Math"/>
              </a:rPr>
              <a:t> </a:t>
            </a:r>
            <a:r>
              <a:rPr dirty="0" sz="1450" spc="760">
                <a:latin typeface="Cambria Math"/>
                <a:cs typeface="Cambria Math"/>
              </a:rPr>
              <a:t> </a:t>
            </a:r>
            <a:r>
              <a:rPr dirty="0" sz="1450" spc="885">
                <a:latin typeface="Cambria Math"/>
                <a:cs typeface="Cambria Math"/>
              </a:rPr>
              <a:t> </a:t>
            </a:r>
            <a:r>
              <a:rPr dirty="0" sz="1450" spc="275">
                <a:latin typeface="Cambria Math"/>
                <a:cs typeface="Cambria Math"/>
              </a:rPr>
              <a:t> </a:t>
            </a:r>
            <a:r>
              <a:rPr dirty="0" sz="1450" spc="445">
                <a:latin typeface="Cambria Math"/>
                <a:cs typeface="Cambria Math"/>
              </a:rPr>
              <a:t> </a:t>
            </a:r>
            <a:r>
              <a:rPr dirty="0" baseline="18518" sz="1800" spc="592">
                <a:latin typeface="Cambria Math"/>
                <a:cs typeface="Cambria Math"/>
              </a:rPr>
              <a:t> </a:t>
            </a:r>
            <a:r>
              <a:rPr dirty="0" baseline="18518" sz="1800" spc="585">
                <a:latin typeface="Cambria Math"/>
                <a:cs typeface="Cambria Math"/>
              </a:rPr>
              <a:t> </a:t>
            </a:r>
            <a:r>
              <a:rPr dirty="0" baseline="18518" sz="1800" spc="944">
                <a:latin typeface="Cambria Math"/>
                <a:cs typeface="Cambria Math"/>
              </a:rPr>
              <a:t> </a:t>
            </a:r>
            <a:r>
              <a:rPr dirty="0" baseline="18518" sz="1800" spc="592">
                <a:latin typeface="Cambria Math"/>
                <a:cs typeface="Cambria Math"/>
              </a:rPr>
              <a:t> </a:t>
            </a:r>
            <a:r>
              <a:rPr dirty="0" baseline="18518" sz="1800" spc="1110">
                <a:latin typeface="Cambria Math"/>
                <a:cs typeface="Cambria Math"/>
              </a:rPr>
              <a:t> </a:t>
            </a:r>
            <a:r>
              <a:rPr dirty="0" baseline="18518" sz="1800" spc="944">
                <a:latin typeface="Cambria Math"/>
                <a:cs typeface="Cambria Math"/>
              </a:rPr>
              <a:t> </a:t>
            </a:r>
            <a:r>
              <a:rPr dirty="0" baseline="18518" sz="1800" spc="600">
                <a:latin typeface="Cambria Math"/>
                <a:cs typeface="Cambria Math"/>
              </a:rPr>
              <a:t> </a:t>
            </a:r>
            <a:endParaRPr baseline="18518" sz="18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15338" y="3571747"/>
            <a:ext cx="1968500" cy="0"/>
          </a:xfrm>
          <a:custGeom>
            <a:avLst/>
            <a:gdLst/>
            <a:ahLst/>
            <a:cxnLst/>
            <a:rect l="l" t="t" r="r" b="b"/>
            <a:pathLst>
              <a:path w="1968500" h="0">
                <a:moveTo>
                  <a:pt x="0" y="0"/>
                </a:moveTo>
                <a:lnTo>
                  <a:pt x="196811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3413886"/>
            <a:ext cx="4699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∑</a:t>
            </a:r>
            <a:r>
              <a:rPr dirty="0" baseline="28985" sz="1725" spc="1214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38402" y="3589147"/>
            <a:ext cx="2359660" cy="247015"/>
          </a:xfrm>
          <a:prstGeom prst="rect">
            <a:avLst/>
          </a:prstGeom>
        </p:spPr>
        <p:txBody>
          <a:bodyPr wrap="square" lIns="0" tIns="196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dirty="0" baseline="43478" sz="1725" spc="1245">
                <a:latin typeface="Cambria Math"/>
                <a:cs typeface="Cambria Math"/>
              </a:rPr>
              <a:t> </a:t>
            </a:r>
            <a:r>
              <a:rPr dirty="0" baseline="43478" sz="1725" spc="869">
                <a:latin typeface="Cambria Math"/>
                <a:cs typeface="Cambria Math"/>
              </a:rPr>
              <a:t> </a:t>
            </a:r>
            <a:r>
              <a:rPr dirty="0" baseline="43478" sz="1725" spc="615">
                <a:latin typeface="Cambria Math"/>
                <a:cs typeface="Cambria Math"/>
              </a:rPr>
              <a:t> </a:t>
            </a:r>
            <a:r>
              <a:rPr dirty="0" baseline="43478" sz="1725" spc="22">
                <a:latin typeface="Cambria Math"/>
                <a:cs typeface="Cambria Math"/>
              </a:rPr>
              <a:t> </a:t>
            </a:r>
            <a:r>
              <a:rPr dirty="0" sz="1450" spc="480">
                <a:latin typeface="Cambria Math"/>
                <a:cs typeface="Cambria Math"/>
              </a:rPr>
              <a:t> </a:t>
            </a:r>
            <a:r>
              <a:rPr dirty="0" baseline="32407" sz="1800" spc="569">
                <a:latin typeface="Cambria Math"/>
                <a:cs typeface="Cambria Math"/>
              </a:rPr>
              <a:t> </a:t>
            </a:r>
            <a:r>
              <a:rPr dirty="0" baseline="32407" sz="1800" spc="944">
                <a:latin typeface="Cambria Math"/>
                <a:cs typeface="Cambria Math"/>
              </a:rPr>
              <a:t> </a:t>
            </a:r>
            <a:r>
              <a:rPr dirty="0" baseline="32407" sz="1800" spc="592">
                <a:latin typeface="Cambria Math"/>
                <a:cs typeface="Cambria Math"/>
              </a:rPr>
              <a:t> </a:t>
            </a:r>
            <a:r>
              <a:rPr dirty="0" baseline="32407" sz="1800" spc="1110">
                <a:latin typeface="Cambria Math"/>
                <a:cs typeface="Cambria Math"/>
              </a:rPr>
              <a:t> </a:t>
            </a:r>
            <a:r>
              <a:rPr dirty="0" baseline="32407" sz="1800" spc="944">
                <a:latin typeface="Cambria Math"/>
                <a:cs typeface="Cambria Math"/>
              </a:rPr>
              <a:t> </a:t>
            </a:r>
            <a:r>
              <a:rPr dirty="0" baseline="32407" sz="1800" spc="660">
                <a:latin typeface="Cambria Math"/>
                <a:cs typeface="Cambria Math"/>
              </a:rPr>
              <a:t> </a:t>
            </a:r>
            <a:r>
              <a:rPr dirty="0" sz="1450" spc="885">
                <a:latin typeface="Cambria Math"/>
                <a:cs typeface="Cambria Math"/>
              </a:rPr>
              <a:t> </a:t>
            </a:r>
            <a:r>
              <a:rPr dirty="0" sz="1450" spc="10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70">
                <a:latin typeface="Cambria Math"/>
                <a:cs typeface="Cambria Math"/>
              </a:rPr>
              <a:t> </a:t>
            </a: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15922" y="4180204"/>
            <a:ext cx="1495425" cy="0"/>
          </a:xfrm>
          <a:custGeom>
            <a:avLst/>
            <a:gdLst/>
            <a:ahLst/>
            <a:cxnLst/>
            <a:rect l="l" t="t" r="r" b="b"/>
            <a:pathLst>
              <a:path w="1495425" h="0">
                <a:moveTo>
                  <a:pt x="0" y="0"/>
                </a:moveTo>
                <a:lnTo>
                  <a:pt x="149529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79372" y="3731971"/>
            <a:ext cx="2247900" cy="712470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840105" algn="l"/>
              </a:tabLst>
            </a:pPr>
            <a:r>
              <a:rPr dirty="0" baseline="-46875" sz="2400" spc="-7">
                <a:latin typeface="Times New Roman"/>
                <a:cs typeface="Times New Roman"/>
              </a:rPr>
              <a:t>=</a:t>
            </a:r>
            <a:r>
              <a:rPr dirty="0" baseline="-46875" sz="2400" spc="450">
                <a:latin typeface="Times New Roman"/>
                <a:cs typeface="Times New Roman"/>
              </a:rPr>
              <a:t> </a:t>
            </a:r>
            <a:r>
              <a:rPr dirty="0" baseline="-45138" sz="2400" spc="-15">
                <a:latin typeface="Cambria Math"/>
                <a:cs typeface="Cambria Math"/>
              </a:rPr>
              <a:t>∑</a:t>
            </a:r>
            <a:r>
              <a:rPr dirty="0" baseline="-36231" sz="1725" spc="1214">
                <a:latin typeface="Cambria Math"/>
                <a:cs typeface="Cambria Math"/>
              </a:rPr>
              <a:t> </a:t>
            </a:r>
            <a:r>
              <a:rPr dirty="0" baseline="-36231" sz="1725">
                <a:latin typeface="Cambria Math"/>
                <a:cs typeface="Cambria Math"/>
              </a:rPr>
              <a:t>	</a:t>
            </a:r>
            <a:r>
              <a:rPr dirty="0" baseline="-19323" sz="1725" spc="330">
                <a:latin typeface="Cambria Math"/>
                <a:cs typeface="Cambria Math"/>
              </a:rPr>
              <a:t> </a:t>
            </a:r>
            <a:r>
              <a:rPr dirty="0" baseline="-15325" sz="2175" spc="1139">
                <a:latin typeface="Cambria Math"/>
                <a:cs typeface="Cambria Math"/>
              </a:rPr>
              <a:t> </a:t>
            </a:r>
            <a:r>
              <a:rPr dirty="0" baseline="-15325" sz="2175" spc="719">
                <a:latin typeface="Cambria Math"/>
                <a:cs typeface="Cambria Math"/>
              </a:rPr>
              <a:t> </a:t>
            </a:r>
            <a:r>
              <a:rPr dirty="0" baseline="-19323" sz="1725" spc="330">
                <a:latin typeface="Cambria Math"/>
                <a:cs typeface="Cambria Math"/>
              </a:rPr>
              <a:t> </a:t>
            </a:r>
            <a:r>
              <a:rPr dirty="0" sz="1200" spc="785">
                <a:latin typeface="Cambria Math"/>
                <a:cs typeface="Cambria Math"/>
              </a:rPr>
              <a:t> </a:t>
            </a:r>
            <a:r>
              <a:rPr dirty="0" baseline="-15325" sz="2175" spc="667">
                <a:latin typeface="Cambria Math"/>
                <a:cs typeface="Cambria Math"/>
              </a:rPr>
              <a:t> </a:t>
            </a:r>
            <a:r>
              <a:rPr dirty="0" sz="1200" spc="395">
                <a:latin typeface="Cambria Math"/>
                <a:cs typeface="Cambria Math"/>
              </a:rPr>
              <a:t> </a:t>
            </a:r>
            <a:r>
              <a:rPr dirty="0" sz="1200" spc="380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395">
                <a:latin typeface="Cambria Math"/>
                <a:cs typeface="Cambria Math"/>
              </a:rPr>
              <a:t> </a:t>
            </a:r>
            <a:r>
              <a:rPr dirty="0" sz="1200" spc="740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 marL="372110">
              <a:lnSpc>
                <a:spcPct val="100000"/>
              </a:lnSpc>
              <a:spcBef>
                <a:spcPts val="2285"/>
              </a:spcBef>
            </a:pPr>
            <a:r>
              <a:rPr dirty="0" baseline="43478" sz="1725" spc="1267">
                <a:latin typeface="Cambria Math"/>
                <a:cs typeface="Cambria Math"/>
              </a:rPr>
              <a:t> </a:t>
            </a:r>
            <a:r>
              <a:rPr dirty="0" baseline="43478" sz="1725" spc="869">
                <a:latin typeface="Cambria Math"/>
                <a:cs typeface="Cambria Math"/>
              </a:rPr>
              <a:t> </a:t>
            </a:r>
            <a:r>
              <a:rPr dirty="0" baseline="43478" sz="1725" spc="615">
                <a:latin typeface="Cambria Math"/>
                <a:cs typeface="Cambria Math"/>
              </a:rPr>
              <a:t> </a:t>
            </a:r>
            <a:r>
              <a:rPr dirty="0" baseline="43478" sz="1725">
                <a:latin typeface="Cambria Math"/>
                <a:cs typeface="Cambria Math"/>
              </a:rPr>
              <a:t> </a:t>
            </a:r>
            <a:r>
              <a:rPr dirty="0" sz="1450" spc="480">
                <a:latin typeface="Cambria Math"/>
                <a:cs typeface="Cambria Math"/>
              </a:rPr>
              <a:t> </a:t>
            </a:r>
            <a:r>
              <a:rPr dirty="0" baseline="32407" sz="1800" spc="585">
                <a:latin typeface="Cambria Math"/>
                <a:cs typeface="Cambria Math"/>
              </a:rPr>
              <a:t> </a:t>
            </a:r>
            <a:r>
              <a:rPr dirty="0" baseline="32407" sz="1800" spc="952">
                <a:latin typeface="Cambria Math"/>
                <a:cs typeface="Cambria Math"/>
              </a:rPr>
              <a:t> </a:t>
            </a:r>
            <a:r>
              <a:rPr dirty="0" baseline="32407" sz="1800" spc="592">
                <a:latin typeface="Cambria Math"/>
                <a:cs typeface="Cambria Math"/>
              </a:rPr>
              <a:t> </a:t>
            </a:r>
            <a:r>
              <a:rPr dirty="0" baseline="32407" sz="1800" spc="1110">
                <a:latin typeface="Cambria Math"/>
                <a:cs typeface="Cambria Math"/>
              </a:rPr>
              <a:t> </a:t>
            </a:r>
            <a:r>
              <a:rPr dirty="0" baseline="32407" sz="1800" spc="944">
                <a:latin typeface="Cambria Math"/>
                <a:cs typeface="Cambria Math"/>
              </a:rPr>
              <a:t> </a:t>
            </a:r>
            <a:r>
              <a:rPr dirty="0" baseline="32407" sz="1800" spc="660">
                <a:latin typeface="Cambria Math"/>
                <a:cs typeface="Cambria Math"/>
              </a:rPr>
              <a:t> </a:t>
            </a:r>
            <a:r>
              <a:rPr dirty="0" sz="1450" spc="885">
                <a:latin typeface="Cambria Math"/>
                <a:cs typeface="Cambria Math"/>
              </a:rPr>
              <a:t> </a:t>
            </a:r>
            <a:r>
              <a:rPr dirty="0" sz="1450" spc="10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4509642"/>
            <a:ext cx="91566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left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74394" y="5023230"/>
            <a:ext cx="2647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56330" y="4790058"/>
            <a:ext cx="1092200" cy="22352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baseline="-22222" sz="1500" spc="37">
                <a:latin typeface="Cambria Math"/>
                <a:cs typeface="Cambria Math"/>
              </a:rPr>
              <a:t>(</a:t>
            </a:r>
            <a:r>
              <a:rPr dirty="0" baseline="-22222" sz="1500" spc="322">
                <a:latin typeface="Cambria Math"/>
                <a:cs typeface="Cambria Math"/>
              </a:rPr>
              <a:t> </a:t>
            </a:r>
            <a:r>
              <a:rPr dirty="0" baseline="-22222" sz="1500" spc="52">
                <a:latin typeface="Cambria Math"/>
                <a:cs typeface="Cambria Math"/>
              </a:rPr>
              <a:t>)</a:t>
            </a:r>
            <a:r>
              <a:rPr dirty="0" baseline="15873" sz="1575" spc="1027">
                <a:latin typeface="Cambria Math"/>
                <a:cs typeface="Cambria Math"/>
              </a:rPr>
              <a:t> </a:t>
            </a:r>
            <a:r>
              <a:rPr dirty="0" baseline="-17094" sz="1950" spc="592">
                <a:latin typeface="Cambria Math"/>
                <a:cs typeface="Cambria Math"/>
              </a:rPr>
              <a:t> </a:t>
            </a:r>
            <a:r>
              <a:rPr dirty="0" sz="1050" spc="340">
                <a:latin typeface="Cambria Math"/>
                <a:cs typeface="Cambria Math"/>
              </a:rPr>
              <a:t> </a:t>
            </a:r>
            <a:r>
              <a:rPr dirty="0" sz="1050" spc="555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r>
              <a:rPr dirty="0" sz="1050" spc="640">
                <a:latin typeface="Cambria Math"/>
                <a:cs typeface="Cambria Math"/>
              </a:rPr>
              <a:t> </a:t>
            </a:r>
            <a:r>
              <a:rPr dirty="0" sz="1050" spc="545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55086" y="5075554"/>
            <a:ext cx="1699895" cy="0"/>
          </a:xfrm>
          <a:custGeom>
            <a:avLst/>
            <a:gdLst/>
            <a:ahLst/>
            <a:cxnLst/>
            <a:rect l="l" t="t" r="r" b="b"/>
            <a:pathLst>
              <a:path w="1699895" h="0">
                <a:moveTo>
                  <a:pt x="0" y="0"/>
                </a:moveTo>
                <a:lnTo>
                  <a:pt x="169951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29080" y="4936362"/>
            <a:ext cx="1538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04825" algn="l"/>
              </a:tabLst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12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509">
                <a:latin typeface="Cambria Math"/>
                <a:cs typeface="Cambria Math"/>
              </a:rPr>
              <a:t> </a:t>
            </a:r>
            <a:r>
              <a:rPr dirty="0" baseline="30555" sz="1500" spc="13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[</a:t>
            </a:r>
            <a:r>
              <a:rPr dirty="0" baseline="1984" sz="2100" spc="22">
                <a:latin typeface="Cambria Math"/>
                <a:cs typeface="Cambria Math"/>
              </a:rPr>
              <a:t>∑</a:t>
            </a:r>
            <a:r>
              <a:rPr dirty="0" baseline="30555" sz="1500" spc="1064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25395" y="5088763"/>
            <a:ext cx="2041525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dirty="0" baseline="44444" sz="1500" spc="1087">
                <a:latin typeface="Cambria Math"/>
                <a:cs typeface="Cambria Math"/>
              </a:rPr>
              <a:t> </a:t>
            </a:r>
            <a:r>
              <a:rPr dirty="0" baseline="44444" sz="1500" spc="757">
                <a:latin typeface="Cambria Math"/>
                <a:cs typeface="Cambria Math"/>
              </a:rPr>
              <a:t> </a:t>
            </a:r>
            <a:r>
              <a:rPr dirty="0" baseline="44444" sz="1500" spc="532">
                <a:latin typeface="Cambria Math"/>
                <a:cs typeface="Cambria Math"/>
              </a:rPr>
              <a:t> </a:t>
            </a:r>
            <a:r>
              <a:rPr dirty="0" baseline="44444" sz="1500" spc="22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baseline="34391" sz="1575" spc="509">
                <a:latin typeface="Cambria Math"/>
                <a:cs typeface="Cambria Math"/>
              </a:rPr>
              <a:t> </a:t>
            </a:r>
            <a:r>
              <a:rPr dirty="0" baseline="34391" sz="1575" spc="832">
                <a:latin typeface="Cambria Math"/>
                <a:cs typeface="Cambria Math"/>
              </a:rPr>
              <a:t> </a:t>
            </a:r>
            <a:r>
              <a:rPr dirty="0" baseline="34391" sz="1575" spc="509">
                <a:latin typeface="Cambria Math"/>
                <a:cs typeface="Cambria Math"/>
              </a:rPr>
              <a:t> </a:t>
            </a:r>
            <a:r>
              <a:rPr dirty="0" baseline="34391" sz="1575" spc="960">
                <a:latin typeface="Cambria Math"/>
                <a:cs typeface="Cambria Math"/>
              </a:rPr>
              <a:t> </a:t>
            </a:r>
            <a:r>
              <a:rPr dirty="0" baseline="34391" sz="1575" spc="832">
                <a:latin typeface="Cambria Math"/>
                <a:cs typeface="Cambria Math"/>
              </a:rPr>
              <a:t> </a:t>
            </a:r>
            <a:r>
              <a:rPr dirty="0" baseline="34391" sz="1575" spc="562">
                <a:latin typeface="Cambria Math"/>
                <a:cs typeface="Cambria Math"/>
              </a:rPr>
              <a:t> </a:t>
            </a: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700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41901" y="4936362"/>
            <a:ext cx="933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5509386"/>
            <a:ext cx="1117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82826" y="5338698"/>
            <a:ext cx="1167130" cy="22352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baseline="-22222" sz="1500" spc="37">
                <a:latin typeface="Cambria Math"/>
                <a:cs typeface="Cambria Math"/>
              </a:rPr>
              <a:t>(</a:t>
            </a:r>
            <a:r>
              <a:rPr dirty="0" baseline="-22222" sz="1500" spc="322">
                <a:latin typeface="Cambria Math"/>
                <a:cs typeface="Cambria Math"/>
              </a:rPr>
              <a:t> </a:t>
            </a:r>
            <a:r>
              <a:rPr dirty="0" baseline="-22222" sz="1500" spc="52">
                <a:latin typeface="Cambria Math"/>
                <a:cs typeface="Cambria Math"/>
              </a:rPr>
              <a:t>)</a:t>
            </a:r>
            <a:r>
              <a:rPr dirty="0" baseline="15873" sz="1575" spc="1035">
                <a:latin typeface="Cambria Math"/>
                <a:cs typeface="Cambria Math"/>
              </a:rPr>
              <a:t> </a:t>
            </a:r>
            <a:r>
              <a:rPr dirty="0" baseline="-17094" sz="1950" spc="585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r>
              <a:rPr dirty="0" sz="1050" spc="340">
                <a:latin typeface="Cambria Math"/>
                <a:cs typeface="Cambria Math"/>
              </a:rPr>
              <a:t> </a:t>
            </a:r>
            <a:r>
              <a:rPr dirty="0" sz="1050" spc="555">
                <a:latin typeface="Cambria Math"/>
                <a:cs typeface="Cambria Math"/>
              </a:rPr>
              <a:t> </a:t>
            </a:r>
            <a:r>
              <a:rPr dirty="0" sz="1050" spc="340">
                <a:latin typeface="Cambria Math"/>
                <a:cs typeface="Cambria Math"/>
              </a:rPr>
              <a:t> </a:t>
            </a:r>
            <a:r>
              <a:rPr dirty="0" sz="1050" spc="640">
                <a:latin typeface="Cambria Math"/>
                <a:cs typeface="Cambria Math"/>
              </a:rPr>
              <a:t> </a:t>
            </a:r>
            <a:r>
              <a:rPr dirty="0" sz="1050" spc="555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87398" y="5585586"/>
            <a:ext cx="558800" cy="18669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50" spc="340">
                <a:latin typeface="Cambria Math"/>
                <a:cs typeface="Cambria Math"/>
              </a:rPr>
              <a:t> </a:t>
            </a:r>
            <a:r>
              <a:rPr dirty="0" sz="1050" spc="555">
                <a:latin typeface="Cambria Math"/>
                <a:cs typeface="Cambria Math"/>
              </a:rPr>
              <a:t> </a:t>
            </a:r>
            <a:r>
              <a:rPr dirty="0" sz="1050" spc="340">
                <a:latin typeface="Cambria Math"/>
                <a:cs typeface="Cambria Math"/>
              </a:rPr>
              <a:t> </a:t>
            </a:r>
            <a:r>
              <a:rPr dirty="0" sz="1050" spc="640">
                <a:latin typeface="Cambria Math"/>
                <a:cs typeface="Cambria Math"/>
              </a:rPr>
              <a:t> </a:t>
            </a:r>
            <a:r>
              <a:rPr dirty="0" sz="1050" spc="560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95957" y="5637402"/>
            <a:ext cx="134366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40715" algn="l"/>
              </a:tabLst>
            </a:pP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	</a:t>
            </a: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70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708657" y="5624194"/>
            <a:ext cx="1318895" cy="0"/>
          </a:xfrm>
          <a:custGeom>
            <a:avLst/>
            <a:gdLst/>
            <a:ahLst/>
            <a:cxnLst/>
            <a:rect l="l" t="t" r="r" b="b"/>
            <a:pathLst>
              <a:path w="1318895" h="0">
                <a:moveTo>
                  <a:pt x="0" y="0"/>
                </a:moveTo>
                <a:lnTo>
                  <a:pt x="131851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252524" y="5416422"/>
            <a:ext cx="2692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9841" sz="2100">
                <a:latin typeface="Cambria Math"/>
                <a:cs typeface="Cambria Math"/>
              </a:rPr>
              <a:t>∑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78966" y="5574919"/>
            <a:ext cx="3124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5918072"/>
            <a:ext cx="21342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left side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the right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27150" y="6367652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95270" y="6419469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307970" y="6418452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29080" y="6277736"/>
            <a:ext cx="2000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prove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baseline="47222" sz="1500" spc="62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50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705226" y="6366128"/>
            <a:ext cx="6534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0685" algn="l"/>
              </a:tabLst>
            </a:pP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97477" y="6390513"/>
            <a:ext cx="971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340734" y="6277736"/>
            <a:ext cx="152844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6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51272" y="6390513"/>
            <a:ext cx="2647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98541" y="6277736"/>
            <a:ext cx="33782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29080" y="6635877"/>
            <a:ext cx="10140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right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29080" y="7184516"/>
            <a:ext cx="2247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141780" y="7206360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176324" y="7065644"/>
            <a:ext cx="829944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41666" sz="2100" spc="757">
                <a:latin typeface="Cambria Math"/>
                <a:cs typeface="Cambria Math"/>
              </a:rPr>
              <a:t> </a:t>
            </a:r>
            <a:r>
              <a:rPr dirty="0" baseline="41666" sz="2100" spc="757">
                <a:latin typeface="Cambria Math"/>
                <a:cs typeface="Cambria Math"/>
              </a:rPr>
              <a:t> </a:t>
            </a:r>
            <a:r>
              <a:rPr dirty="0" baseline="41666" sz="2100" spc="44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81658" y="7154036"/>
            <a:ext cx="6534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0685" algn="l"/>
              </a:tabLst>
            </a:pP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17547" y="7065644"/>
            <a:ext cx="358647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-11904" sz="2100" spc="202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baseline="9920" sz="2100" spc="-2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288158" y="7681848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 h="0">
                <a:moveTo>
                  <a:pt x="0" y="0"/>
                </a:moveTo>
                <a:lnTo>
                  <a:pt x="2407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860925" y="7675753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4" h="12700">
                <a:moveTo>
                  <a:pt x="0" y="12191"/>
                </a:moveTo>
                <a:lnTo>
                  <a:pt x="77724" y="12191"/>
                </a:lnTo>
                <a:lnTo>
                  <a:pt x="777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129080" y="7542656"/>
            <a:ext cx="5304790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 sz="1400">
                <a:latin typeface="Times New Roman"/>
                <a:cs typeface="Times New Roman"/>
              </a:rPr>
              <a:t>=	</a:t>
            </a:r>
            <a:r>
              <a:rPr dirty="0" sz="1400" spc="-90">
                <a:latin typeface="Cambria Math"/>
                <a:cs typeface="Cambria Math"/>
              </a:rPr>
              <a:t>*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-535">
                <a:latin typeface="Cambria Math"/>
                <a:cs typeface="Cambria Math"/>
              </a:rPr>
              <a:t>+</a:t>
            </a:r>
            <a:r>
              <a:rPr dirty="0" sz="1400" spc="7165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(</a:t>
            </a:r>
            <a:r>
              <a:rPr dirty="0" baseline="1984" sz="2100" spc="727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39520">
              <a:lnSpc>
                <a:spcPct val="100000"/>
              </a:lnSpc>
              <a:spcBef>
                <a:spcPts val="420"/>
              </a:spcBef>
              <a:tabLst>
                <a:tab pos="3731260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286510" y="8476995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60" h="0">
                <a:moveTo>
                  <a:pt x="0" y="0"/>
                </a:moveTo>
                <a:lnTo>
                  <a:pt x="114025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798066" y="8477250"/>
            <a:ext cx="140017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00480" algn="l"/>
              </a:tabLst>
            </a:pPr>
            <a:r>
              <a:rPr dirty="0" sz="1150" spc="425">
                <a:latin typeface="Cambria Math"/>
                <a:cs typeface="Cambria Math"/>
              </a:rPr>
              <a:t> </a:t>
            </a:r>
            <a:r>
              <a:rPr dirty="0" sz="1150" spc="425">
                <a:latin typeface="Cambria Math"/>
                <a:cs typeface="Cambria Math"/>
              </a:rPr>
              <a:t>	</a:t>
            </a:r>
            <a:r>
              <a:rPr dirty="0" sz="1150" spc="42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669158" y="8476995"/>
            <a:ext cx="951230" cy="0"/>
          </a:xfrm>
          <a:custGeom>
            <a:avLst/>
            <a:gdLst/>
            <a:ahLst/>
            <a:cxnLst/>
            <a:rect l="l" t="t" r="r" b="b"/>
            <a:pathLst>
              <a:path w="951229" h="0">
                <a:moveTo>
                  <a:pt x="0" y="0"/>
                </a:moveTo>
                <a:lnTo>
                  <a:pt x="95097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1129080" y="8197977"/>
            <a:ext cx="302641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37698" sz="2100">
                <a:latin typeface="Times New Roman"/>
                <a:cs typeface="Times New Roman"/>
              </a:rPr>
              <a:t>=</a:t>
            </a:r>
            <a:r>
              <a:rPr dirty="0" baseline="-37698" sz="2100" spc="-7">
                <a:latin typeface="Times New Roman"/>
                <a:cs typeface="Times New Roman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30">
                <a:latin typeface="Cambria Math"/>
                <a:cs typeface="Cambria Math"/>
              </a:rPr>
              <a:t> </a:t>
            </a:r>
            <a:r>
              <a:rPr dirty="0" sz="1150" spc="235">
                <a:latin typeface="Cambria Math"/>
                <a:cs typeface="Cambria Math"/>
              </a:rPr>
              <a:t> </a:t>
            </a:r>
            <a:r>
              <a:rPr dirty="0" baseline="-14619" sz="1425" spc="562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459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235">
                <a:latin typeface="Cambria Math"/>
                <a:cs typeface="Cambria Math"/>
              </a:rPr>
              <a:t> </a:t>
            </a:r>
            <a:r>
              <a:rPr dirty="0" baseline="-14619" sz="1425" spc="494">
                <a:latin typeface="Cambria Math"/>
                <a:cs typeface="Cambria Math"/>
              </a:rPr>
              <a:t> </a:t>
            </a:r>
            <a:r>
              <a:rPr dirty="0" baseline="-14619" sz="1425" spc="735">
                <a:latin typeface="Cambria Math"/>
                <a:cs typeface="Cambria Math"/>
              </a:rPr>
              <a:t> </a:t>
            </a:r>
            <a:r>
              <a:rPr dirty="0" baseline="-14619" sz="1425" spc="60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459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baseline="2415" sz="1725" spc="120">
                <a:latin typeface="Cambria Math"/>
                <a:cs typeface="Cambria Math"/>
              </a:rPr>
              <a:t> </a:t>
            </a:r>
            <a:r>
              <a:rPr dirty="0" baseline="-32986" sz="2400" spc="1260">
                <a:latin typeface="Cambria Math"/>
                <a:cs typeface="Cambria Math"/>
              </a:rPr>
              <a:t> </a:t>
            </a:r>
            <a:r>
              <a:rPr dirty="0" baseline="-32986" sz="2400" spc="22">
                <a:latin typeface="Cambria Math"/>
                <a:cs typeface="Cambria Math"/>
              </a:rPr>
              <a:t> </a:t>
            </a:r>
            <a:r>
              <a:rPr dirty="0" sz="1150" spc="450">
                <a:latin typeface="Cambria Math"/>
                <a:cs typeface="Cambria Math"/>
              </a:rPr>
              <a:t> </a:t>
            </a:r>
            <a:r>
              <a:rPr dirty="0" sz="1150" spc="235">
                <a:latin typeface="Cambria Math"/>
                <a:cs typeface="Cambria Math"/>
              </a:rPr>
              <a:t> </a:t>
            </a:r>
            <a:r>
              <a:rPr dirty="0" baseline="-14619" sz="1425" spc="562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459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235">
                <a:latin typeface="Cambria Math"/>
                <a:cs typeface="Cambria Math"/>
              </a:rPr>
              <a:t> </a:t>
            </a:r>
            <a:r>
              <a:rPr dirty="0" baseline="-14619" sz="1425" spc="494">
                <a:latin typeface="Cambria Math"/>
                <a:cs typeface="Cambria Math"/>
              </a:rPr>
              <a:t> </a:t>
            </a:r>
            <a:r>
              <a:rPr dirty="0" baseline="-14619" sz="1425" spc="735">
                <a:latin typeface="Cambria Math"/>
                <a:cs typeface="Cambria Math"/>
              </a:rPr>
              <a:t> </a:t>
            </a:r>
            <a:r>
              <a:rPr dirty="0" baseline="-14619" sz="1425" spc="592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150" spc="459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baseline="2415" sz="1725" spc="127">
                <a:latin typeface="Cambria Math"/>
                <a:cs typeface="Cambria Math"/>
              </a:rPr>
              <a:t> </a:t>
            </a:r>
            <a:r>
              <a:rPr dirty="0" baseline="-32986" sz="2400" spc="1260">
                <a:latin typeface="Cambria Math"/>
                <a:cs typeface="Cambria Math"/>
              </a:rPr>
              <a:t> </a:t>
            </a:r>
            <a:r>
              <a:rPr dirty="0" baseline="-32986" sz="2400">
                <a:latin typeface="Cambria Math"/>
                <a:cs typeface="Cambria Math"/>
              </a:rPr>
              <a:t> </a:t>
            </a:r>
            <a:r>
              <a:rPr dirty="0" baseline="-32986" sz="2400" spc="817">
                <a:latin typeface="Cambria Math"/>
                <a:cs typeface="Cambria Math"/>
              </a:rPr>
              <a:t> </a:t>
            </a:r>
            <a:r>
              <a:rPr dirty="0" baseline="-32986" sz="2400" spc="434">
                <a:latin typeface="Cambria Math"/>
                <a:cs typeface="Cambria Math"/>
              </a:rPr>
              <a:t> </a:t>
            </a:r>
            <a:r>
              <a:rPr dirty="0" baseline="-16908" sz="1725" spc="615">
                <a:latin typeface="Cambria Math"/>
                <a:cs typeface="Cambria Math"/>
              </a:rPr>
              <a:t> </a:t>
            </a:r>
            <a:endParaRPr baseline="-16908" sz="1725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139565" y="8445245"/>
            <a:ext cx="10858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9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234053" y="8318753"/>
            <a:ext cx="20231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">
                <a:latin typeface="Cambria Math"/>
                <a:cs typeface="Cambria Math"/>
              </a:rPr>
              <a:t> </a:t>
            </a:r>
            <a:r>
              <a:rPr dirty="0" sz="1600" spc="380">
                <a:latin typeface="Cambria Math"/>
                <a:cs typeface="Cambria Math"/>
              </a:rPr>
              <a:t> </a:t>
            </a:r>
            <a:r>
              <a:rPr dirty="0" sz="1600" spc="290">
                <a:latin typeface="Cambria Math"/>
                <a:cs typeface="Cambria Math"/>
              </a:rPr>
              <a:t> </a:t>
            </a:r>
            <a:r>
              <a:rPr dirty="0" baseline="-14492" sz="1725" spc="637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29080" y="8598560"/>
            <a:ext cx="4293870" cy="78740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290">
                <a:latin typeface="Cambria Math"/>
                <a:cs typeface="Cambria Math"/>
              </a:rPr>
              <a:t> </a:t>
            </a:r>
            <a:r>
              <a:rPr dirty="0" baseline="28985" sz="1725" spc="712">
                <a:latin typeface="Cambria Math"/>
                <a:cs typeface="Cambria Math"/>
              </a:rPr>
              <a:t> </a:t>
            </a:r>
            <a:r>
              <a:rPr dirty="0" baseline="-26570" sz="1725" spc="622">
                <a:latin typeface="Cambria Math"/>
                <a:cs typeface="Cambria Math"/>
              </a:rPr>
              <a:t> </a:t>
            </a:r>
            <a:r>
              <a:rPr dirty="0" baseline="-26570" sz="1725" spc="869">
                <a:latin typeface="Cambria Math"/>
                <a:cs typeface="Cambria Math"/>
              </a:rPr>
              <a:t> </a:t>
            </a:r>
            <a:r>
              <a:rPr dirty="0" baseline="-26570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baseline="-27777" sz="1500" spc="58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1736" sz="2400" spc="472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622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835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72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622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742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637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72">
                <a:latin typeface="Cambria Math"/>
                <a:cs typeface="Cambria Math"/>
              </a:rPr>
              <a:t> </a:t>
            </a:r>
            <a:r>
              <a:rPr dirty="0" sz="1600" spc="160">
                <a:latin typeface="Cambria Math"/>
                <a:cs typeface="Cambria Math"/>
              </a:rPr>
              <a:t> </a:t>
            </a:r>
            <a:r>
              <a:rPr dirty="0" baseline="-14492" sz="1725" spc="622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3634740" cy="2127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98679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572135">
              <a:lnSpc>
                <a:spcPct val="100000"/>
              </a:lnSpc>
              <a:spcBef>
                <a:spcPts val="120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-24154" sz="1725" spc="6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-24154" sz="1725" spc="547">
                <a:latin typeface="Cambria Math"/>
                <a:cs typeface="Cambria Math"/>
              </a:rPr>
              <a:t> </a:t>
            </a:r>
            <a:r>
              <a:rPr dirty="0" baseline="-24154" sz="1725" spc="892">
                <a:latin typeface="Cambria Math"/>
                <a:cs typeface="Cambria Math"/>
              </a:rPr>
              <a:t> </a:t>
            </a:r>
            <a:r>
              <a:rPr dirty="0" baseline="-24154" sz="1725" spc="65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36231" sz="1725" spc="652">
                <a:latin typeface="Cambria Math"/>
                <a:cs typeface="Cambria Math"/>
              </a:rPr>
              <a:t> </a:t>
            </a:r>
            <a:r>
              <a:rPr dirty="0" baseline="-24154" sz="1725" spc="6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36231" sz="1725" spc="660">
                <a:latin typeface="Cambria Math"/>
                <a:cs typeface="Cambria Math"/>
              </a:rPr>
              <a:t> </a:t>
            </a:r>
            <a:r>
              <a:rPr dirty="0" baseline="-24154" sz="1725" spc="547">
                <a:latin typeface="Cambria Math"/>
                <a:cs typeface="Cambria Math"/>
              </a:rPr>
              <a:t> </a:t>
            </a:r>
            <a:r>
              <a:rPr dirty="0" baseline="-24154" sz="1725" spc="907">
                <a:latin typeface="Cambria Math"/>
                <a:cs typeface="Cambria Math"/>
              </a:rPr>
              <a:t> </a:t>
            </a:r>
            <a:r>
              <a:rPr dirty="0" baseline="-24154" sz="1725" spc="65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572135" marR="931544">
              <a:lnSpc>
                <a:spcPct val="149700"/>
              </a:lnSpc>
              <a:spcBef>
                <a:spcPts val="87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Ex</a:t>
            </a:r>
            <a:r>
              <a:rPr dirty="0" baseline="-6172" sz="1350" spc="-7">
                <a:latin typeface="Times New Roman"/>
                <a:cs typeface="Times New Roman"/>
              </a:rPr>
              <a:t>15</a:t>
            </a:r>
            <a:r>
              <a:rPr dirty="0" baseline="3968" sz="2100" spc="-7">
                <a:latin typeface="Times New Roman"/>
                <a:cs typeface="Times New Roman"/>
              </a:rPr>
              <a:t>/ evaluate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14295" y="2921761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2"/>
                </a:moveTo>
                <a:lnTo>
                  <a:pt x="83819" y="12192"/>
                </a:lnTo>
                <a:lnTo>
                  <a:pt x="8381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2787142"/>
            <a:ext cx="2445385" cy="319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7222" sz="1500" spc="615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42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607">
                <a:latin typeface="Cambria Math"/>
                <a:cs typeface="Cambria Math"/>
              </a:rPr>
              <a:t>  </a:t>
            </a:r>
            <a:endParaRPr baseline="47222" sz="1500">
              <a:latin typeface="Cambria Math"/>
              <a:cs typeface="Cambria Math"/>
            </a:endParaRPr>
          </a:p>
          <a:p>
            <a:pPr marL="1489710">
              <a:lnSpc>
                <a:spcPct val="100000"/>
              </a:lnSpc>
              <a:spcBef>
                <a:spcPts val="430"/>
              </a:spcBef>
              <a:tabLst>
                <a:tab pos="231711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00678" y="292785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764538" y="3361689"/>
            <a:ext cx="106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02330" y="3404869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 h="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89630" y="3329685"/>
            <a:ext cx="473709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379730" algn="l"/>
              </a:tabLst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3239769"/>
            <a:ext cx="2734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76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baseline="41666" sz="2100" spc="712">
                <a:latin typeface="Cambria Math"/>
                <a:cs typeface="Cambria Math"/>
              </a:rPr>
              <a:t> </a:t>
            </a:r>
            <a:r>
              <a:rPr dirty="0" baseline="41666" sz="2100" spc="30">
                <a:latin typeface="Cambria Math"/>
                <a:cs typeface="Cambria Math"/>
              </a:rPr>
              <a:t> </a:t>
            </a:r>
            <a:r>
              <a:rPr dirty="0" baseline="77777" sz="1500" spc="532">
                <a:latin typeface="Cambria Math"/>
                <a:cs typeface="Cambria Math"/>
              </a:rPr>
              <a:t> </a:t>
            </a:r>
            <a:r>
              <a:rPr dirty="0" baseline="77777" sz="1500" spc="97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50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3810" y="3845178"/>
            <a:ext cx="15938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86510" y="3882263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5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01469" y="3839083"/>
            <a:ext cx="106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3717162"/>
            <a:ext cx="1141095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baseline="47222" sz="1500" spc="615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baseline="55555" sz="1500" spc="532">
                <a:latin typeface="Cambria Math"/>
                <a:cs typeface="Cambria Math"/>
              </a:rPr>
              <a:t> </a:t>
            </a:r>
            <a:r>
              <a:rPr dirty="0" baseline="55555" sz="1500" spc="112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386" y="431457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86510" y="431355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528317" y="4270375"/>
            <a:ext cx="106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4148454"/>
            <a:ext cx="106807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615">
                <a:latin typeface="Cambria Math"/>
                <a:cs typeface="Cambria Math"/>
              </a:rPr>
              <a:t> </a:t>
            </a:r>
            <a:r>
              <a:rPr dirty="0" baseline="83333" sz="1200" spc="450">
                <a:latin typeface="Cambria Math"/>
                <a:cs typeface="Cambria Math"/>
              </a:rPr>
              <a:t> </a:t>
            </a:r>
            <a:r>
              <a:rPr dirty="0" baseline="83333" sz="1200">
                <a:latin typeface="Cambria Math"/>
                <a:cs typeface="Cambria Math"/>
              </a:rPr>
              <a:t> </a:t>
            </a:r>
            <a:r>
              <a:rPr dirty="0" baseline="83333" sz="1200" spc="-112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4407910"/>
            <a:ext cx="4521835" cy="705485"/>
          </a:xfrm>
          <a:prstGeom prst="rect">
            <a:avLst/>
          </a:prstGeom>
        </p:spPr>
        <p:txBody>
          <a:bodyPr wrap="square" lIns="0" tIns="1308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</a:t>
            </a:r>
            <a:r>
              <a:rPr dirty="0" baseline="-6172" sz="1350" spc="-7">
                <a:latin typeface="Times New Roman"/>
                <a:cs typeface="Times New Roman"/>
              </a:rPr>
              <a:t>16</a:t>
            </a:r>
            <a:r>
              <a:rPr dirty="0" baseline="3968" sz="2100" spc="-7">
                <a:latin typeface="Times New Roman"/>
                <a:cs typeface="Times New Roman"/>
              </a:rPr>
              <a:t>/find the result of </a:t>
            </a:r>
            <a:r>
              <a:rPr dirty="0" baseline="3968" sz="2100">
                <a:latin typeface="Times New Roman"/>
                <a:cs typeface="Times New Roman"/>
              </a:rPr>
              <a:t>the </a:t>
            </a:r>
            <a:r>
              <a:rPr dirty="0" baseline="3968" sz="2100" spc="-7">
                <a:latin typeface="Times New Roman"/>
                <a:cs typeface="Times New Roman"/>
              </a:rPr>
              <a:t>following integral</a:t>
            </a:r>
            <a:r>
              <a:rPr dirty="0" baseline="3968" sz="2100" spc="3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3968" sz="2100" spc="525">
                <a:latin typeface="Cambria Math"/>
                <a:cs typeface="Cambria Math"/>
              </a:rPr>
              <a:t>  </a:t>
            </a:r>
            <a:r>
              <a:rPr dirty="0" baseline="3968" sz="2100" spc="56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472" sz="2400" spc="382">
                <a:latin typeface="Cambria Math"/>
                <a:cs typeface="Cambria Math"/>
              </a:rPr>
              <a:t> </a:t>
            </a:r>
            <a:r>
              <a:rPr dirty="0" baseline="-21739" sz="1725" spc="660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472" sz="2400" spc="74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472" sz="2400" spc="787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3242" y="5369178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45942" y="5362066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1"/>
                </a:moveTo>
                <a:lnTo>
                  <a:pt x="77724" y="12191"/>
                </a:lnTo>
                <a:lnTo>
                  <a:pt x="777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798189" y="5324983"/>
            <a:ext cx="152908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434465" algn="l"/>
              </a:tabLst>
            </a:pP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380">
                <a:latin typeface="Cambria Math"/>
                <a:cs typeface="Cambria Math"/>
              </a:rPr>
              <a:t>	</a:t>
            </a: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5203063"/>
            <a:ext cx="44621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baseline="33730" sz="21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600" spc="52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2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5666358"/>
            <a:ext cx="3794125" cy="1841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-24154" sz="1725" spc="65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dirty="0" baseline="3968" sz="2100">
                <a:latin typeface="Times New Roman"/>
                <a:cs typeface="Times New Roman"/>
              </a:rPr>
              <a:t>But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952" sz="2100" spc="315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then</a:t>
            </a:r>
            <a:endParaRPr baseline="3968"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-24154" sz="1725" spc="652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2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2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-24154" sz="1725" spc="65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600" spc="254">
                <a:latin typeface="Cambria Math"/>
                <a:cs typeface="Cambria Math"/>
              </a:rPr>
              <a:t> </a:t>
            </a:r>
            <a:r>
              <a:rPr dirty="0" baseline="-24154" sz="1725" spc="65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38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17</a:t>
            </a:r>
            <a:r>
              <a:rPr dirty="0" sz="1400" spc="-5">
                <a:latin typeface="Times New Roman"/>
                <a:cs typeface="Times New Roman"/>
              </a:rPr>
              <a:t>/ evaluate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99002" y="7763636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76651" y="776262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 h="0">
                <a:moveTo>
                  <a:pt x="0" y="0"/>
                </a:moveTo>
                <a:lnTo>
                  <a:pt x="1478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7621904"/>
            <a:ext cx="30168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baseline="1984" sz="2100" spc="41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62657" y="8217789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26589" y="8239632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86992" y="8187308"/>
            <a:ext cx="1112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27430" algn="l"/>
              </a:tabLst>
            </a:pP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4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01239" y="8187308"/>
            <a:ext cx="2667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8098916"/>
            <a:ext cx="219583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318770" algn="l"/>
                <a:tab pos="1932939" algn="l"/>
              </a:tabLst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68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24557" y="8675369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937257" y="8668257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29080" y="8533638"/>
            <a:ext cx="19107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→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6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07107" y="9079229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519807" y="9072117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8937497"/>
            <a:ext cx="2494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6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937257" y="9489642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924557" y="9496755"/>
            <a:ext cx="274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  </a:t>
            </a:r>
            <a:r>
              <a:rPr dirty="0" sz="1000" spc="-10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110994" y="9489642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8028" y="12192"/>
                </a:lnTo>
                <a:lnTo>
                  <a:pt x="78028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129080" y="9355022"/>
            <a:ext cx="27432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→</a:t>
            </a:r>
            <a:r>
              <a:rPr dirty="0" baseline="33730" sz="2100" spc="-7">
                <a:latin typeface="Arial"/>
                <a:cs typeface="Arial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*</a:t>
            </a:r>
            <a:r>
              <a:rPr dirty="0" baseline="1984" sz="2100" spc="202">
                <a:latin typeface="Cambria Math"/>
                <a:cs typeface="Cambria Math"/>
              </a:rPr>
              <a:t> </a:t>
            </a:r>
            <a:r>
              <a:rPr dirty="0" sz="1400" spc="-535">
                <a:latin typeface="Cambria Math"/>
                <a:cs typeface="Cambria Math"/>
              </a:rPr>
              <a:t>+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97126" y="127685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7126" y="1531365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09826" y="1553209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81529" y="150088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1412494"/>
            <a:ext cx="130873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911225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 </a:t>
            </a:r>
            <a:r>
              <a:rPr dirty="0" baseline="1984" sz="2100" spc="-187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15767" y="127685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5767" y="1531365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28467" y="1553209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674747" y="1500885"/>
            <a:ext cx="8274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4104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58666" y="1412494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37358" y="1412494"/>
            <a:ext cx="152209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112014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 </a:t>
            </a:r>
            <a:r>
              <a:rPr dirty="0" baseline="1984" sz="2100" spc="-1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91385" y="2031238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1941321"/>
            <a:ext cx="1576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Remark 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u="sng" baseline="47222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7222" sz="1500" spc="5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44139" y="2009902"/>
            <a:ext cx="9969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44139" y="2150109"/>
            <a:ext cx="9969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38625" y="1791969"/>
            <a:ext cx="988694" cy="2768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184150">
              <a:lnSpc>
                <a:spcPts val="985"/>
              </a:lnSpc>
              <a:spcBef>
                <a:spcPts val="105"/>
              </a:spcBef>
            </a:pPr>
            <a:r>
              <a:rPr dirty="0" sz="1050" spc="6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  <a:p>
            <a:pPr marL="12700">
              <a:lnSpc>
                <a:spcPts val="925"/>
              </a:lnSpc>
            </a:pPr>
            <a:r>
              <a:rPr dirty="0" sz="1000" spc="35">
                <a:latin typeface="Cambria Math"/>
                <a:cs typeface="Cambria Math"/>
              </a:rPr>
              <a:t>(  </a:t>
            </a:r>
            <a:r>
              <a:rPr dirty="0" sz="1000" spc="30">
                <a:latin typeface="Cambria Math"/>
                <a:cs typeface="Cambria Math"/>
              </a:rPr>
              <a:t>)</a:t>
            </a:r>
            <a:r>
              <a:rPr dirty="0" sz="1000" spc="120">
                <a:latin typeface="Cambria Math"/>
                <a:cs typeface="Cambria Math"/>
              </a:rPr>
              <a:t> </a:t>
            </a:r>
            <a:r>
              <a:rPr dirty="0" baseline="34722" sz="1200" spc="112">
                <a:latin typeface="Cambria Math"/>
                <a:cs typeface="Cambria Math"/>
              </a:rPr>
              <a:t>√</a:t>
            </a:r>
            <a:r>
              <a:rPr dirty="0" baseline="21164" sz="1575" spc="525">
                <a:latin typeface="Cambria Math"/>
                <a:cs typeface="Cambria Math"/>
              </a:rPr>
              <a:t> </a:t>
            </a:r>
            <a:endParaRPr baseline="21164" sz="1575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140197" y="1859533"/>
            <a:ext cx="73660" cy="6350"/>
          </a:xfrm>
          <a:custGeom>
            <a:avLst/>
            <a:gdLst/>
            <a:ahLst/>
            <a:cxnLst/>
            <a:rect l="l" t="t" r="r" b="b"/>
            <a:pathLst>
              <a:path w="73660" h="6350">
                <a:moveTo>
                  <a:pt x="0" y="6096"/>
                </a:moveTo>
                <a:lnTo>
                  <a:pt x="73151" y="6096"/>
                </a:lnTo>
                <a:lnTo>
                  <a:pt x="7315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145660" y="2142489"/>
            <a:ext cx="191135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4273" sz="1950" spc="644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37101" y="2102865"/>
            <a:ext cx="386715" cy="186690"/>
          </a:xfrm>
          <a:prstGeom prst="rect">
            <a:avLst/>
          </a:prstGeom>
        </p:spPr>
        <p:txBody>
          <a:bodyPr wrap="square" lIns="0" tIns="146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u="sng" baseline="23809" sz="1575" spc="-39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3809" sz="1575" spc="5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50" spc="555">
                <a:latin typeface="Cambria Math"/>
                <a:cs typeface="Cambria Math"/>
              </a:rPr>
              <a:t> </a:t>
            </a:r>
            <a:r>
              <a:rPr dirty="0" sz="1050" spc="340">
                <a:latin typeface="Cambria Math"/>
                <a:cs typeface="Cambria Math"/>
              </a:rPr>
              <a:t> </a:t>
            </a:r>
            <a:r>
              <a:rPr dirty="0" sz="1050" spc="6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71694" y="2127249"/>
            <a:ext cx="92710" cy="17018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3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02860" y="2157729"/>
            <a:ext cx="723900" cy="22352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1300" spc="805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baseline="-27777" sz="1500" spc="442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58360" y="2082037"/>
            <a:ext cx="1154430" cy="0"/>
          </a:xfrm>
          <a:custGeom>
            <a:avLst/>
            <a:gdLst/>
            <a:ahLst/>
            <a:cxnLst/>
            <a:rect l="l" t="t" r="r" b="b"/>
            <a:pathLst>
              <a:path w="1154429" h="0">
                <a:moveTo>
                  <a:pt x="0" y="0"/>
                </a:moveTo>
                <a:lnTo>
                  <a:pt x="11539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06167" y="1926081"/>
            <a:ext cx="1366520" cy="254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665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145"/>
              </a:lnSpc>
            </a:pPr>
            <a:r>
              <a:rPr dirty="0" baseline="-38888" sz="1500" spc="532">
                <a:latin typeface="Cambria Math"/>
                <a:cs typeface="Cambria Math"/>
              </a:rPr>
              <a:t> </a:t>
            </a:r>
            <a:r>
              <a:rPr dirty="0" baseline="-38888" sz="1500" spc="532">
                <a:latin typeface="Cambria Math"/>
                <a:cs typeface="Cambria Math"/>
              </a:rPr>
              <a:t> </a:t>
            </a:r>
            <a:r>
              <a:rPr dirty="0" baseline="-38888" sz="1500" spc="-142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30192" y="2032761"/>
            <a:ext cx="310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68290" y="1941321"/>
            <a:ext cx="8616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97660" y="420027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3996054"/>
            <a:ext cx="914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baseline="-5555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5555" sz="1500" spc="6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2410" y="3860419"/>
            <a:ext cx="110172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27777" sz="1500" spc="1177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1177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5000" sz="1500">
                <a:latin typeface="Cambria Math"/>
                <a:cs typeface="Cambria Math"/>
              </a:rPr>
              <a:t>√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287903" y="3877690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60" h="7620">
                <a:moveTo>
                  <a:pt x="0" y="7620"/>
                </a:moveTo>
                <a:lnTo>
                  <a:pt x="73151" y="7620"/>
                </a:lnTo>
                <a:lnTo>
                  <a:pt x="73151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172970" y="4180458"/>
            <a:ext cx="38227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u="sng" baseline="33333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333" sz="1500" spc="53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71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66642" y="4108830"/>
            <a:ext cx="12446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40635" y="4215510"/>
            <a:ext cx="10382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-27777" sz="2100" spc="56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086610" y="4136770"/>
            <a:ext cx="1478915" cy="0"/>
          </a:xfrm>
          <a:custGeom>
            <a:avLst/>
            <a:gdLst/>
            <a:ahLst/>
            <a:cxnLst/>
            <a:rect l="l" t="t" r="r" b="b"/>
            <a:pathLst>
              <a:path w="1478914" h="0">
                <a:moveTo>
                  <a:pt x="0" y="0"/>
                </a:moveTo>
                <a:lnTo>
                  <a:pt x="147853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129080" y="3098037"/>
            <a:ext cx="1144905" cy="863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7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18</a:t>
            </a:r>
            <a:r>
              <a:rPr dirty="0" sz="1400" spc="-5">
                <a:latin typeface="Times New Roman"/>
                <a:cs typeface="Times New Roman"/>
              </a:rPr>
              <a:t>/ find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baseline="3472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72" sz="1200" spc="5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r" marR="259079">
              <a:lnSpc>
                <a:spcPts val="950"/>
              </a:lnSpc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r" marR="295910">
              <a:lnSpc>
                <a:spcPct val="100000"/>
              </a:lnSpc>
              <a:spcBef>
                <a:spcPts val="56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56917" y="4224654"/>
            <a:ext cx="514984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13888" sz="1500" spc="532">
                <a:latin typeface="Cambria Math"/>
                <a:cs typeface="Cambria Math"/>
              </a:rPr>
              <a:t> </a:t>
            </a:r>
            <a:endParaRPr baseline="13888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97660" y="4890642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210360" y="490181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20">
                <a:moveTo>
                  <a:pt x="0" y="7619"/>
                </a:moveTo>
                <a:lnTo>
                  <a:pt x="60959" y="7619"/>
                </a:lnTo>
                <a:lnTo>
                  <a:pt x="6095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357754" y="4626990"/>
            <a:ext cx="862330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baseline="24305" sz="1200" spc="989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r>
              <a:rPr dirty="0" baseline="24305" sz="1200" spc="1005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√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endParaRPr baseline="24305" sz="12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146170" y="4632070"/>
            <a:ext cx="60960" cy="6350"/>
          </a:xfrm>
          <a:custGeom>
            <a:avLst/>
            <a:gdLst/>
            <a:ahLst/>
            <a:cxnLst/>
            <a:rect l="l" t="t" r="r" b="b"/>
            <a:pathLst>
              <a:path w="60960" h="6350">
                <a:moveTo>
                  <a:pt x="0" y="6096"/>
                </a:moveTo>
                <a:lnTo>
                  <a:pt x="60960" y="6096"/>
                </a:lnTo>
                <a:lnTo>
                  <a:pt x="609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187067" y="4870830"/>
            <a:ext cx="1593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5555" sz="1500" spc="52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60219" y="4843398"/>
            <a:ext cx="326390" cy="147955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u="sng" baseline="31250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1250" sz="120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63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46247" y="4835778"/>
            <a:ext cx="86360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65019" y="4886070"/>
            <a:ext cx="82994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 spc="420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(</a:t>
            </a:r>
            <a:r>
              <a:rPr dirty="0" baseline="-27777" sz="1500" spc="359">
                <a:latin typeface="Cambria Math"/>
                <a:cs typeface="Cambria Math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199767" y="4821046"/>
            <a:ext cx="1183005" cy="0"/>
          </a:xfrm>
          <a:custGeom>
            <a:avLst/>
            <a:gdLst/>
            <a:ahLst/>
            <a:cxnLst/>
            <a:rect l="l" t="t" r="r" b="b"/>
            <a:pathLst>
              <a:path w="1183004" h="0">
                <a:moveTo>
                  <a:pt x="0" y="0"/>
                </a:moveTo>
                <a:lnTo>
                  <a:pt x="11826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129080" y="4680330"/>
            <a:ext cx="883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baseline="3472" sz="1200" spc="54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30555" sz="1500" spc="104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69694" y="4771770"/>
            <a:ext cx="3124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03928" y="482206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016628" y="481495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412363" y="4680330"/>
            <a:ext cx="1030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, but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1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324477" y="4726558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620266" y="5523610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129080" y="5302122"/>
            <a:ext cx="1183640" cy="358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7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  <a:p>
            <a:pPr algn="ctr" marR="132080">
              <a:lnSpc>
                <a:spcPts val="950"/>
              </a:lnSpc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287651" y="5205500"/>
            <a:ext cx="18478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000" spc="40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300351" y="5442838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300351" y="524167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479675" y="5296026"/>
            <a:ext cx="1517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21635" y="5201538"/>
            <a:ext cx="78613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292">
                <a:latin typeface="Cambria Math"/>
                <a:cs typeface="Cambria Math"/>
              </a:rPr>
              <a:t> </a:t>
            </a:r>
            <a:r>
              <a:rPr dirty="0" baseline="-19444" sz="1500" spc="742">
                <a:latin typeface="Cambria Math"/>
                <a:cs typeface="Cambria Math"/>
              </a:rPr>
              <a:t> </a:t>
            </a:r>
            <a:r>
              <a:rPr dirty="0" baseline="-19444" sz="1500" spc="525">
                <a:latin typeface="Cambria Math"/>
                <a:cs typeface="Cambria Math"/>
              </a:rPr>
              <a:t> </a:t>
            </a:r>
            <a:r>
              <a:rPr dirty="0" baseline="-19444" sz="1500" spc="292">
                <a:latin typeface="Cambria Math"/>
                <a:cs typeface="Cambria Math"/>
              </a:rPr>
              <a:t> </a:t>
            </a:r>
            <a:r>
              <a:rPr dirty="0" sz="800" spc="670">
                <a:latin typeface="Cambria Math"/>
                <a:cs typeface="Cambria Math"/>
              </a:rPr>
              <a:t> </a:t>
            </a:r>
            <a:r>
              <a:rPr dirty="0" baseline="-19444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620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52698" y="5443854"/>
            <a:ext cx="528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73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934335" y="544283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8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606167" y="5286882"/>
            <a:ext cx="310515" cy="284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000" spc="7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415541" y="6050660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428241" y="6061836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20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2095245" y="5982080"/>
            <a:ext cx="184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2107945" y="598081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107945" y="577964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1129080" y="5840348"/>
            <a:ext cx="16954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25">
                <a:latin typeface="Arial"/>
                <a:cs typeface="Arial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√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 </a:t>
            </a:r>
            <a:r>
              <a:rPr dirty="0" baseline="47222" sz="1500" spc="7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29080" y="6247256"/>
            <a:ext cx="1186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same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237284" y="6945248"/>
            <a:ext cx="19050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341374" y="7044816"/>
            <a:ext cx="73660" cy="7620"/>
          </a:xfrm>
          <a:custGeom>
            <a:avLst/>
            <a:gdLst/>
            <a:ahLst/>
            <a:cxnLst/>
            <a:rect l="l" t="t" r="r" b="b"/>
            <a:pathLst>
              <a:path w="73659" h="7620">
                <a:moveTo>
                  <a:pt x="0" y="7620"/>
                </a:moveTo>
                <a:lnTo>
                  <a:pt x="73152" y="7620"/>
                </a:lnTo>
                <a:lnTo>
                  <a:pt x="7315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2025142" y="6923913"/>
            <a:ext cx="2254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037842" y="6945756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 h="0">
                <a:moveTo>
                  <a:pt x="0" y="0"/>
                </a:moveTo>
                <a:lnTo>
                  <a:pt x="2060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036317" y="6625716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 h="0">
                <a:moveTo>
                  <a:pt x="0" y="0"/>
                </a:moveTo>
                <a:lnTo>
                  <a:pt x="2060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168704" y="6805041"/>
            <a:ext cx="1652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5555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5952" sz="2100" spc="225">
                <a:latin typeface="Cambria Math"/>
                <a:cs typeface="Cambria Math"/>
              </a:rPr>
              <a:t>√</a:t>
            </a:r>
            <a:r>
              <a:rPr dirty="0" baseline="5952" sz="2100" spc="17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 </a:t>
            </a:r>
            <a:r>
              <a:rPr dirty="0" baseline="41666" sz="2100" spc="6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132454" y="8192388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 h="0">
                <a:moveTo>
                  <a:pt x="0" y="0"/>
                </a:moveTo>
                <a:lnTo>
                  <a:pt x="1478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831969" y="8192388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 h="0">
                <a:moveTo>
                  <a:pt x="0" y="0"/>
                </a:moveTo>
                <a:lnTo>
                  <a:pt x="1478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1129080" y="7294244"/>
            <a:ext cx="5048885" cy="12693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19</a:t>
            </a:r>
            <a:r>
              <a:rPr dirty="0" sz="1400" spc="-5">
                <a:latin typeface="Times New Roman"/>
                <a:cs typeface="Times New Roman"/>
              </a:rPr>
              <a:t>/ find the result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6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1555750">
              <a:lnSpc>
                <a:spcPct val="100000"/>
              </a:lnSpc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baseline="1984" sz="2100" spc="4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509">
                <a:latin typeface="Cambria Math"/>
                <a:cs typeface="Cambria Math"/>
              </a:rPr>
              <a:t> </a:t>
            </a:r>
            <a:r>
              <a:rPr dirty="0" baseline="47222" sz="1500" spc="6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2038350">
              <a:lnSpc>
                <a:spcPct val="100000"/>
              </a:lnSpc>
              <a:spcBef>
                <a:spcPts val="430"/>
              </a:spcBef>
              <a:tabLst>
                <a:tab pos="3737610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848994">
              <a:lnSpc>
                <a:spcPct val="100000"/>
              </a:lnSpc>
            </a:pPr>
            <a:r>
              <a:rPr dirty="0" baseline="-33333" sz="1500" spc="54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2053082" y="8560053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1993138" y="8682990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420113" y="8754617"/>
            <a:ext cx="145986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91210" algn="l"/>
                <a:tab pos="1385570" algn="l"/>
              </a:tabLst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129080" y="8541257"/>
            <a:ext cx="2006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6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u="sng" baseline="38194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8194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8194" sz="1200" spc="-2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8194" sz="120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38194" sz="1200" spc="75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u="sng" baseline="3472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72" sz="1200" spc="5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baseline="3472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72" sz="1200" spc="5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796542" y="8925305"/>
            <a:ext cx="252729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33730" sz="2100" spc="697">
                <a:latin typeface="Cambria Math"/>
                <a:cs typeface="Cambria Math"/>
              </a:rPr>
              <a:t> </a:t>
            </a:r>
            <a:r>
              <a:rPr dirty="0" baseline="-33730" sz="2100" spc="-120">
                <a:latin typeface="Cambria Math"/>
                <a:cs typeface="Cambria Math"/>
              </a:rPr>
              <a:t> 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859026" y="9318446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197660" y="9405315"/>
            <a:ext cx="10223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3599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729610" y="9339782"/>
            <a:ext cx="19050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129080" y="9199626"/>
            <a:ext cx="204787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baseline="-5555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5555" sz="1500" spc="6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u="sng" baseline="23809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3809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3809" sz="2100" spc="-6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3809" sz="2100" spc="69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23809" sz="2100" spc="-127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u="sng" baseline="-5555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5555" sz="1500" spc="62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u="sng" baseline="-5555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5555" sz="1500" spc="6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32813" y="1609597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19">
                <a:moveTo>
                  <a:pt x="0" y="7620"/>
                </a:moveTo>
                <a:lnTo>
                  <a:pt x="60959" y="7620"/>
                </a:lnTo>
                <a:lnTo>
                  <a:pt x="6095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18029" y="151968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05329" y="1526793"/>
            <a:ext cx="2762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  </a:t>
            </a:r>
            <a:r>
              <a:rPr dirty="0" sz="1000" spc="-9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93670" y="151968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10079" y="160654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91739" y="1506981"/>
            <a:ext cx="17780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baseline="-34722" sz="1200" spc="450">
                <a:latin typeface="Cambria Math"/>
                <a:cs typeface="Cambria Math"/>
              </a:rPr>
              <a:t> 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95879" y="160654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420113" y="1598421"/>
            <a:ext cx="2414270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89330" algn="l"/>
                <a:tab pos="2339975" algn="l"/>
              </a:tabLst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60596" y="160654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1386585"/>
            <a:ext cx="2961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baseline="33730" sz="2100">
                <a:latin typeface="Arial"/>
                <a:cs typeface="Arial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[</a:t>
            </a:r>
            <a:r>
              <a:rPr dirty="0" baseline="1984" sz="2100" spc="472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]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baseline="3472" sz="1200" spc="54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9238" y="1938273"/>
            <a:ext cx="16700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81938" y="1975357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41017" y="205612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59" h="7619">
                <a:moveTo>
                  <a:pt x="0" y="7619"/>
                </a:moveTo>
                <a:lnTo>
                  <a:pt x="60959" y="7619"/>
                </a:lnTo>
                <a:lnTo>
                  <a:pt x="6095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054098" y="1976373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66798" y="196926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231263" y="1956561"/>
            <a:ext cx="17780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baseline="-34722" sz="1200" spc="450">
                <a:latin typeface="Cambria Math"/>
                <a:cs typeface="Cambria Math"/>
              </a:rPr>
              <a:t> 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35402" y="205612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528317" y="2044954"/>
            <a:ext cx="1477010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402715" algn="l"/>
              </a:tabLst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31286" y="205612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29080" y="1834642"/>
            <a:ext cx="2132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37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baseline="3472" sz="1200" spc="54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60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3472" sz="1200" spc="5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baseline="3472" sz="1200" spc="5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6482" y="2471673"/>
            <a:ext cx="16700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329182" y="2508757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036317" y="2508757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36317" y="2307589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2998" y="250266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023617" y="2509773"/>
            <a:ext cx="13036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89000" algn="l"/>
                <a:tab pos="1131570" algn="l"/>
              </a:tabLst>
            </a:pPr>
            <a:r>
              <a:rPr dirty="0" sz="1000" spc="400">
                <a:latin typeface="Cambria Math"/>
                <a:cs typeface="Cambria Math"/>
              </a:rPr>
              <a:t>  </a:t>
            </a:r>
            <a:r>
              <a:rPr dirty="0" sz="1000" spc="400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40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55314" y="2508757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155314" y="2307589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29080" y="2369566"/>
            <a:ext cx="27673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">
                <a:latin typeface="Times New Roman"/>
                <a:cs typeface="Times New Roman"/>
              </a:rPr>
              <a:t>=</a:t>
            </a:r>
            <a:r>
              <a:rPr dirty="0" sz="1400" spc="50">
                <a:latin typeface="Cambria Math"/>
                <a:cs typeface="Cambria Math"/>
              </a:rPr>
              <a:t>(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 spc="130">
                <a:latin typeface="Cambria Math"/>
                <a:cs typeface="Cambria Math"/>
              </a:rPr>
              <a:t>√</a:t>
            </a:r>
            <a:r>
              <a:rPr dirty="0" baseline="33730" sz="2100" spc="262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√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 </a:t>
            </a:r>
            <a:r>
              <a:rPr dirty="0" baseline="47222" sz="1500" spc="7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2993491"/>
            <a:ext cx="5304790" cy="216725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80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Modified Bessel's</a:t>
            </a:r>
            <a:r>
              <a:rPr dirty="0" u="heavy" sz="14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 indent="227965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Bessel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functions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valid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even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complex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7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important special case is that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purely imaginary </a:t>
            </a:r>
            <a:r>
              <a:rPr dirty="0" sz="1400">
                <a:latin typeface="Times New Roman"/>
                <a:cs typeface="Times New Roman"/>
              </a:rPr>
              <a:t>argument. In </a:t>
            </a:r>
            <a:r>
              <a:rPr dirty="0" sz="1400" spc="-5">
                <a:latin typeface="Times New Roman"/>
                <a:cs typeface="Times New Roman"/>
              </a:rPr>
              <a:t>this  </a:t>
            </a:r>
            <a:r>
              <a:rPr dirty="0" sz="1400">
                <a:latin typeface="Times New Roman"/>
                <a:cs typeface="Times New Roman"/>
              </a:rPr>
              <a:t>case, the </a:t>
            </a:r>
            <a:r>
              <a:rPr dirty="0" sz="1400" spc="-5">
                <a:latin typeface="Times New Roman"/>
                <a:cs typeface="Times New Roman"/>
              </a:rPr>
              <a:t>solutions </a:t>
            </a:r>
            <a:r>
              <a:rPr dirty="0" sz="1400">
                <a:latin typeface="Times New Roman"/>
                <a:cs typeface="Times New Roman"/>
              </a:rPr>
              <a:t>to the </a:t>
            </a:r>
            <a:r>
              <a:rPr dirty="0" sz="1400" spc="-5">
                <a:latin typeface="Times New Roman"/>
                <a:cs typeface="Times New Roman"/>
              </a:rPr>
              <a:t>Bessel equation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modified Bessel  functions (or occasionally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hyperbolic </a:t>
            </a:r>
            <a:r>
              <a:rPr dirty="0" sz="1400">
                <a:latin typeface="Times New Roman"/>
                <a:cs typeface="Times New Roman"/>
              </a:rPr>
              <a:t>Bessel </a:t>
            </a:r>
            <a:r>
              <a:rPr dirty="0" sz="1400" spc="-5">
                <a:latin typeface="Times New Roman"/>
                <a:cs typeface="Times New Roman"/>
              </a:rPr>
              <a:t>functions)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first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second kind.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addition,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defined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5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of these </a:t>
            </a:r>
            <a:r>
              <a:rPr dirty="0" sz="1400" spc="-5">
                <a:latin typeface="Times New Roman"/>
                <a:cs typeface="Times New Roman"/>
              </a:rPr>
              <a:t>equivalent  alternatives: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5449950"/>
            <a:ext cx="1902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8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81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-16666" sz="1500" spc="794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37686" y="5279262"/>
            <a:ext cx="27495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-27777" sz="2100" spc="712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12363" y="5213730"/>
            <a:ext cx="57531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u="sng" baseline="11904" sz="2100" spc="-53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11904" sz="2100" spc="65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 </a:t>
            </a:r>
            <a:r>
              <a:rPr dirty="0" baseline="11904" sz="2100" spc="-4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71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61842" y="5567298"/>
            <a:ext cx="121094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8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67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074542" y="5589142"/>
            <a:ext cx="1184910" cy="0"/>
          </a:xfrm>
          <a:custGeom>
            <a:avLst/>
            <a:gdLst/>
            <a:ahLst/>
            <a:cxnLst/>
            <a:rect l="l" t="t" r="r" b="b"/>
            <a:pathLst>
              <a:path w="1184910" h="0">
                <a:moveTo>
                  <a:pt x="0" y="0"/>
                </a:moveTo>
                <a:lnTo>
                  <a:pt x="11844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828670" y="5236590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44851" y="5728842"/>
            <a:ext cx="3124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73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09896" y="5448426"/>
            <a:ext cx="8636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28140" y="6161913"/>
            <a:ext cx="1143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29080" y="6073520"/>
            <a:ext cx="65087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854961" y="621423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93645" y="6214236"/>
            <a:ext cx="1106805" cy="0"/>
          </a:xfrm>
          <a:custGeom>
            <a:avLst/>
            <a:gdLst/>
            <a:ahLst/>
            <a:cxnLst/>
            <a:rect l="l" t="t" r="r" b="b"/>
            <a:pathLst>
              <a:path w="1106805" h="0">
                <a:moveTo>
                  <a:pt x="0" y="0"/>
                </a:moveTo>
                <a:lnTo>
                  <a:pt x="1106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842261" y="5897347"/>
            <a:ext cx="1608455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489710" algn="l"/>
              </a:tabLst>
            </a:pP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81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8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7145">
              <a:lnSpc>
                <a:spcPct val="100000"/>
              </a:lnSpc>
              <a:spcBef>
                <a:spcPts val="605"/>
              </a:spcBef>
              <a:tabLst>
                <a:tab pos="37719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67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332098" y="621423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904869" y="6161913"/>
            <a:ext cx="1143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38042" y="6046088"/>
            <a:ext cx="1273175" cy="267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318135">
              <a:lnSpc>
                <a:spcPts val="71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190"/>
              </a:lnSpc>
              <a:tabLst>
                <a:tab pos="95440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44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baseline="27777" sz="1500" spc="719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7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569333" y="6073520"/>
            <a:ext cx="8623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6569430"/>
            <a:ext cx="5304790" cy="1584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3815">
              <a:lnSpc>
                <a:spcPct val="1457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are chosen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real-valued for </a:t>
            </a:r>
            <a:r>
              <a:rPr dirty="0" sz="1400" spc="-10">
                <a:latin typeface="Times New Roman"/>
                <a:cs typeface="Times New Roman"/>
              </a:rPr>
              <a:t>real </a:t>
            </a:r>
            <a:r>
              <a:rPr dirty="0" sz="1400" spc="-5">
                <a:latin typeface="Times New Roman"/>
                <a:cs typeface="Times New Roman"/>
              </a:rPr>
              <a:t>and positive arguments </a:t>
            </a:r>
            <a:r>
              <a:rPr dirty="0" sz="1400">
                <a:latin typeface="Times New Roman"/>
                <a:cs typeface="Times New Roman"/>
              </a:rPr>
              <a:t>x. </a:t>
            </a:r>
            <a:r>
              <a:rPr dirty="0" sz="1400" spc="-5">
                <a:latin typeface="Times New Roman"/>
                <a:cs typeface="Times New Roman"/>
              </a:rPr>
              <a:t>The  series expansion for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thus similar to that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but without the  alternating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factor.</a:t>
            </a:r>
            <a:r>
              <a:rPr dirty="0" sz="1400">
                <a:latin typeface="Times New Roman"/>
                <a:cs typeface="Times New Roman"/>
              </a:rPr>
              <a:t> &amp;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linearly independent  solutions to the modified Bessel's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00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4429125" cy="1355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1781175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 marL="572135" marR="5080">
              <a:lnSpc>
                <a:spcPct val="155000"/>
              </a:lnSpc>
              <a:spcBef>
                <a:spcPts val="865"/>
              </a:spcBef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 , ……. etc  </a:t>
            </a:r>
            <a:r>
              <a:rPr dirty="0" sz="1400" spc="-5">
                <a:latin typeface="Times New Roman"/>
                <a:cs typeface="Times New Roman"/>
              </a:rPr>
              <a:t>First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must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found: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3276" y="1991613"/>
            <a:ext cx="170751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968" sz="2100" spc="88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82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43478" sz="1725" spc="1087">
                <a:latin typeface="Cambria Math"/>
                <a:cs typeface="Cambria Math"/>
              </a:rPr>
              <a:t> </a:t>
            </a:r>
            <a:r>
              <a:rPr dirty="0" baseline="43478" sz="1725" spc="-52">
                <a:latin typeface="Cambria Math"/>
                <a:cs typeface="Cambria Math"/>
              </a:rPr>
              <a:t> </a:t>
            </a:r>
            <a:r>
              <a:rPr dirty="0" baseline="3472" sz="2400" spc="397">
                <a:latin typeface="Cambria Math"/>
                <a:cs typeface="Cambria Math"/>
              </a:rPr>
              <a:t> </a:t>
            </a:r>
            <a:r>
              <a:rPr dirty="0" baseline="33816" sz="1725" spc="585">
                <a:latin typeface="Cambria Math"/>
                <a:cs typeface="Cambria Math"/>
              </a:rPr>
              <a:t> </a:t>
            </a:r>
            <a:r>
              <a:rPr dirty="0" baseline="33816" sz="1725" spc="907">
                <a:latin typeface="Cambria Math"/>
                <a:cs typeface="Cambria Math"/>
              </a:rPr>
              <a:t> </a:t>
            </a:r>
            <a:r>
              <a:rPr dirty="0" baseline="33816" sz="1725" spc="652">
                <a:latin typeface="Cambria Math"/>
                <a:cs typeface="Cambria Math"/>
              </a:rPr>
              <a:t> </a:t>
            </a:r>
            <a:r>
              <a:rPr dirty="0" baseline="3472" sz="2400" spc="652">
                <a:latin typeface="Cambria Math"/>
                <a:cs typeface="Cambria Math"/>
              </a:rPr>
              <a:t> </a:t>
            </a:r>
            <a:r>
              <a:rPr dirty="0" baseline="28985" sz="1725" spc="907">
                <a:latin typeface="Cambria Math"/>
                <a:cs typeface="Cambria Math"/>
              </a:rPr>
              <a:t> </a:t>
            </a:r>
            <a:r>
              <a:rPr dirty="0" baseline="28985" sz="1725" spc="390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3117" y="2112010"/>
            <a:ext cx="106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2310129"/>
            <a:ext cx="4354195" cy="1158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8455">
              <a:lnSpc>
                <a:spcPts val="1265"/>
              </a:lnSpc>
              <a:spcBef>
                <a:spcPts val="100"/>
              </a:spcBef>
            </a:pPr>
            <a:r>
              <a:rPr dirty="0" sz="1150" spc="72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735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baseline="24154" sz="1725" spc="907">
                <a:latin typeface="Cambria Math"/>
                <a:cs typeface="Cambria Math"/>
              </a:rPr>
              <a:t> </a:t>
            </a:r>
            <a:r>
              <a:rPr dirty="0" baseline="24154" sz="1725" spc="390">
                <a:latin typeface="Cambria Math"/>
                <a:cs typeface="Cambria Math"/>
              </a:rPr>
              <a:t> </a:t>
            </a:r>
            <a:r>
              <a:rPr dirty="0" sz="1600" spc="420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  <a:p>
            <a:pPr marL="273050">
              <a:lnSpc>
                <a:spcPts val="1310"/>
              </a:lnSpc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480"/>
              </a:spcBef>
            </a:pPr>
            <a:r>
              <a:rPr dirty="0" sz="140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differentiable for</a:t>
            </a:r>
            <a:r>
              <a:rPr dirty="0" sz="1400" spc="-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3587623"/>
            <a:ext cx="23323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-89">
                <a:latin typeface="Cambria Math"/>
                <a:cs typeface="Cambria Math"/>
              </a:rPr>
              <a:t> </a:t>
            </a:r>
            <a:r>
              <a:rPr dirty="0" baseline="13888" sz="2400">
                <a:latin typeface="Cambria Math"/>
                <a:cs typeface="Cambria Math"/>
              </a:rPr>
              <a:t>̅</a:t>
            </a:r>
            <a:r>
              <a:rPr dirty="0" baseline="3472" sz="2400" spc="89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450">
                <a:latin typeface="Cambria Math"/>
                <a:cs typeface="Cambria Math"/>
              </a:rPr>
              <a:t> </a:t>
            </a:r>
            <a:r>
              <a:rPr dirty="0" baseline="3472" sz="2400" spc="457">
                <a:latin typeface="Cambria Math"/>
                <a:cs typeface="Cambria Math"/>
              </a:rPr>
              <a:t> </a:t>
            </a:r>
            <a:r>
              <a:rPr dirty="0" baseline="3472" sz="2400" spc="472">
                <a:latin typeface="Cambria Math"/>
                <a:cs typeface="Cambria Math"/>
              </a:rPr>
              <a:t> </a:t>
            </a:r>
            <a:r>
              <a:rPr dirty="0" baseline="3472" sz="2400" spc="457">
                <a:latin typeface="Cambria Math"/>
                <a:cs typeface="Cambria Math"/>
              </a:rPr>
              <a:t> </a:t>
            </a:r>
            <a:r>
              <a:rPr dirty="0" baseline="3472" sz="2400" spc="472">
                <a:latin typeface="Cambria Math"/>
                <a:cs typeface="Cambria Math"/>
              </a:rPr>
              <a:t> </a:t>
            </a:r>
            <a:r>
              <a:rPr dirty="0" baseline="3472" sz="2400" spc="525">
                <a:latin typeface="Cambria Math"/>
                <a:cs typeface="Cambria Math"/>
              </a:rPr>
              <a:t> </a:t>
            </a:r>
            <a:r>
              <a:rPr dirty="0" baseline="31400" sz="1725" spc="690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509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7630" y="3639280"/>
            <a:ext cx="1668145" cy="630555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algn="ctr" marR="407034">
              <a:lnSpc>
                <a:spcPct val="100000"/>
              </a:lnSpc>
              <a:spcBef>
                <a:spcPts val="715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1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59963" y="3936619"/>
            <a:ext cx="1225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95370" y="4159122"/>
            <a:ext cx="45339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90">
                <a:latin typeface="Cambria Math"/>
                <a:cs typeface="Cambria Math"/>
              </a:rPr>
              <a:t> </a:t>
            </a:r>
            <a:r>
              <a:rPr dirty="0" sz="1150" spc="150">
                <a:latin typeface="Cambria Math"/>
                <a:cs typeface="Cambria Math"/>
              </a:rPr>
              <a:t> </a:t>
            </a:r>
            <a:r>
              <a:rPr dirty="0" sz="1150" spc="490">
                <a:latin typeface="Cambria Math"/>
                <a:cs typeface="Cambria Math"/>
              </a:rPr>
              <a:t> </a:t>
            </a:r>
            <a:r>
              <a:rPr dirty="0" sz="1150" spc="-40">
                <a:latin typeface="Cambria Math"/>
                <a:cs typeface="Cambria Math"/>
              </a:rPr>
              <a:t> </a:t>
            </a:r>
            <a:r>
              <a:rPr dirty="0" sz="1150" spc="465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08070" y="4158868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729485" y="459803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42185" y="459092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57630" y="4456302"/>
            <a:ext cx="9251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5-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64333" y="4502530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 h="0">
                <a:moveTo>
                  <a:pt x="0" y="0"/>
                </a:moveTo>
                <a:lnTo>
                  <a:pt x="1100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98930" y="5000878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7630" y="4860162"/>
            <a:ext cx="18878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6-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7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4952812"/>
            <a:ext cx="1759585" cy="179451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ctr" marR="648335">
              <a:lnSpc>
                <a:spcPct val="100000"/>
              </a:lnSpc>
              <a:spcBef>
                <a:spcPts val="480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-5">
                <a:latin typeface="Times New Roman"/>
                <a:cs typeface="Times New Roman"/>
              </a:rPr>
              <a:t> Evaluate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5040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27150" y="6966584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6876668"/>
            <a:ext cx="1337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Evaluate 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baseline="47222" sz="1500" spc="630">
                <a:latin typeface="Cambria Math"/>
                <a:cs typeface="Cambria Math"/>
              </a:rPr>
              <a:t> </a:t>
            </a:r>
            <a:r>
              <a:rPr dirty="0" baseline="47222" sz="1500" spc="270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284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44014" y="7018401"/>
            <a:ext cx="358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42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156714" y="7017384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 h="0">
                <a:moveTo>
                  <a:pt x="0" y="0"/>
                </a:moveTo>
                <a:lnTo>
                  <a:pt x="335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141780" y="783424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70201" y="7834248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8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129080" y="7168362"/>
            <a:ext cx="5298440" cy="148907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</a:pP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209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  <a:tabLst>
                <a:tab pos="1004569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Use the principle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>
                <a:latin typeface="Times New Roman"/>
                <a:cs typeface="Times New Roman"/>
              </a:rPr>
              <a:t>function to </a:t>
            </a:r>
            <a:r>
              <a:rPr dirty="0" sz="1400" spc="-5">
                <a:latin typeface="Times New Roman"/>
                <a:cs typeface="Times New Roman"/>
              </a:rPr>
              <a:t>evaluate 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60777" y="888720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8771381"/>
            <a:ext cx="18129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integral</a:t>
            </a:r>
            <a:r>
              <a:rPr dirty="0" baseline="3968" sz="2100" spc="232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∫</a:t>
            </a:r>
            <a:r>
              <a:rPr dirty="0" baseline="50000" sz="1500" spc="1042">
                <a:latin typeface="Cambria Math"/>
                <a:cs typeface="Cambria Math"/>
              </a:rPr>
              <a:t> </a:t>
            </a:r>
            <a:r>
              <a:rPr dirty="0" baseline="50000" sz="1500" spc="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</a:t>
            </a:r>
            <a:r>
              <a:rPr dirty="0" baseline="65972" sz="1200" spc="-44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9149333"/>
            <a:ext cx="3407410" cy="293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Sol: let </a:t>
            </a:r>
            <a:r>
              <a:rPr dirty="0" sz="1400" spc="5">
                <a:latin typeface="Cambria Math"/>
                <a:cs typeface="Cambria Math"/>
              </a:rPr>
              <a:t>∫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, and</a:t>
            </a:r>
            <a:r>
              <a:rPr dirty="0" baseline="3968" sz="2100" spc="27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1042">
                <a:latin typeface="Cambria Math"/>
                <a:cs typeface="Cambria Math"/>
              </a:rPr>
              <a:t> </a:t>
            </a:r>
            <a:r>
              <a:rPr dirty="0" baseline="50000" sz="1500" spc="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75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</a:t>
            </a:r>
            <a:r>
              <a:rPr dirty="0" baseline="65972" sz="1200" spc="-44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  <a:p>
            <a:pPr marL="1047115">
              <a:lnSpc>
                <a:spcPct val="100000"/>
              </a:lnSpc>
              <a:spcBef>
                <a:spcPts val="225"/>
              </a:spcBef>
              <a:tabLst>
                <a:tab pos="262953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40865"/>
            <a:ext cx="3357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This means </a:t>
            </a:r>
            <a:r>
              <a:rPr dirty="0" baseline="3968" sz="2100">
                <a:latin typeface="Times New Roman"/>
                <a:cs typeface="Times New Roman"/>
              </a:rPr>
              <a:t>that</a:t>
            </a:r>
            <a:r>
              <a:rPr dirty="0" baseline="3968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5714" sz="2100" spc="3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1042">
                <a:latin typeface="Cambria Math"/>
                <a:cs typeface="Cambria Math"/>
              </a:rPr>
              <a:t> </a:t>
            </a:r>
            <a:r>
              <a:rPr dirty="0" baseline="50000" sz="1500" spc="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</a:t>
            </a:r>
            <a:r>
              <a:rPr dirty="0" baseline="65972" sz="1200" spc="-37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75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</a:t>
            </a:r>
            <a:r>
              <a:rPr dirty="0" baseline="65972" sz="1200" spc="-44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r>
              <a:rPr dirty="0" baseline="3968" sz="2100" spc="52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416456"/>
            <a:ext cx="2206625" cy="62293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algn="r" marR="161290">
              <a:lnSpc>
                <a:spcPct val="100000"/>
              </a:lnSpc>
              <a:tabLst>
                <a:tab pos="25082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615950">
              <a:lnSpc>
                <a:spcPct val="100000"/>
              </a:lnSpc>
              <a:tabLst>
                <a:tab pos="906780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763905" algn="l"/>
              </a:tabLst>
            </a:pP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	∫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27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62500" sz="1200" spc="502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75">
                <a:latin typeface="Cambria Math"/>
                <a:cs typeface="Cambria Math"/>
              </a:rPr>
              <a:t> </a:t>
            </a:r>
            <a:r>
              <a:rPr dirty="0" baseline="62500" sz="1200" spc="502">
                <a:latin typeface="Cambria Math"/>
                <a:cs typeface="Cambria Math"/>
              </a:rPr>
              <a:t> </a:t>
            </a:r>
            <a:r>
              <a:rPr dirty="0" baseline="27777" sz="1500" spc="284">
                <a:latin typeface="Cambria Math"/>
                <a:cs typeface="Cambria Math"/>
              </a:rPr>
              <a:t> </a:t>
            </a:r>
            <a:r>
              <a:rPr dirty="0" baseline="27777" sz="1500" spc="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4281652"/>
            <a:ext cx="4362450" cy="159067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previous figure and according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Pythagoras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theory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,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480">
                <a:latin typeface="Cambria Math"/>
                <a:cs typeface="Cambria Math"/>
              </a:rPr>
              <a:t>  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4433" y="5928740"/>
            <a:ext cx="9715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7857" y="6160388"/>
            <a:ext cx="3048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17804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6044564"/>
            <a:ext cx="18364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810">
                <a:latin typeface="Cambria Math"/>
                <a:cs typeface="Cambria Math"/>
              </a:rPr>
              <a:t> </a:t>
            </a:r>
            <a:r>
              <a:rPr dirty="0" baseline="33333" sz="1500" spc="532">
                <a:latin typeface="Cambria Math"/>
                <a:cs typeface="Cambria Math"/>
              </a:rPr>
              <a:t> 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1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∫</a:t>
            </a:r>
            <a:r>
              <a:rPr dirty="0" baseline="15873" sz="21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1042">
                <a:latin typeface="Cambria Math"/>
                <a:cs typeface="Cambria Math"/>
              </a:rPr>
              <a:t> </a:t>
            </a:r>
            <a:r>
              <a:rPr dirty="0" baseline="50000" sz="1500" spc="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</a:t>
            </a:r>
            <a:r>
              <a:rPr dirty="0" baseline="65972" sz="1200" spc="-44">
                <a:latin typeface="Cambria Math"/>
                <a:cs typeface="Cambria Math"/>
              </a:rPr>
              <a:t> </a:t>
            </a:r>
            <a:r>
              <a:rPr dirty="0" baseline="3968" sz="2100" spc="644">
                <a:latin typeface="Cambria Math"/>
                <a:cs typeface="Cambria Math"/>
              </a:rPr>
              <a:t>  </a:t>
            </a:r>
            <a:r>
              <a:rPr dirty="0" baseline="3968" sz="2100" spc="532">
                <a:latin typeface="Cambria Math"/>
                <a:cs typeface="Cambria Math"/>
              </a:rPr>
              <a:t> </a:t>
            </a:r>
            <a:r>
              <a:rPr dirty="0" baseline="3968" sz="2100" spc="30">
                <a:latin typeface="Cambria Math"/>
                <a:cs typeface="Cambria Math"/>
              </a:rPr>
              <a:t> </a:t>
            </a:r>
            <a:r>
              <a:rPr dirty="0" baseline="3968" sz="2100" spc="780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08505" y="660692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08505" y="6364604"/>
            <a:ext cx="9715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6494144"/>
            <a:ext cx="4705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[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38194" sz="1200" spc="450">
                <a:latin typeface="Cambria Math"/>
                <a:cs typeface="Cambria Math"/>
              </a:rPr>
              <a:t> </a:t>
            </a:r>
            <a:endParaRPr baseline="38194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6061" y="66206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97482" y="6504813"/>
            <a:ext cx="956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1042">
                <a:latin typeface="Cambria Math"/>
                <a:cs typeface="Cambria Math"/>
              </a:rPr>
              <a:t> </a:t>
            </a:r>
            <a:r>
              <a:rPr dirty="0" baseline="50000" sz="1500" spc="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532">
                <a:latin typeface="Cambria Math"/>
                <a:cs typeface="Cambria Math"/>
              </a:rPr>
              <a:t> </a:t>
            </a:r>
            <a:r>
              <a:rPr dirty="0" baseline="65972" sz="1200" spc="450">
                <a:latin typeface="Cambria Math"/>
                <a:cs typeface="Cambria Math"/>
              </a:rPr>
              <a:t> </a:t>
            </a:r>
            <a:r>
              <a:rPr dirty="0" baseline="65972" sz="1200">
                <a:latin typeface="Cambria Math"/>
                <a:cs typeface="Cambria Math"/>
              </a:rPr>
              <a:t>   </a:t>
            </a:r>
            <a:r>
              <a:rPr dirty="0" baseline="65972" sz="1200" spc="-104">
                <a:latin typeface="Cambria Math"/>
                <a:cs typeface="Cambria Math"/>
              </a:rPr>
              <a:t> </a:t>
            </a:r>
            <a:r>
              <a:rPr dirty="0" baseline="3968" sz="2100" spc="644">
                <a:latin typeface="Cambria Math"/>
                <a:cs typeface="Cambria Math"/>
              </a:rPr>
              <a:t>  </a:t>
            </a:r>
            <a:r>
              <a:rPr dirty="0" baseline="3968" sz="2100" spc="532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79777" y="6858380"/>
            <a:ext cx="131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84350" y="7112889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92477" y="7134732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6994016"/>
            <a:ext cx="131889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821690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602102" y="6904608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72054" y="6817841"/>
            <a:ext cx="24892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7493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84754" y="7134732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27150" y="7531988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78482" y="758380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091182" y="757669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129080" y="7443596"/>
            <a:ext cx="1135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56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7804784"/>
            <a:ext cx="313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8159877"/>
            <a:ext cx="1910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989">
                <a:latin typeface="Cambria Math"/>
                <a:cs typeface="Cambria Math"/>
              </a:rPr>
              <a:t> </a:t>
            </a:r>
            <a:r>
              <a:rPr dirty="0" baseline="5208" sz="2400" spc="457">
                <a:latin typeface="Cambria Math"/>
                <a:cs typeface="Cambria Math"/>
              </a:rPr>
              <a:t> </a:t>
            </a:r>
            <a:r>
              <a:rPr dirty="0" baseline="3472" sz="2400" spc="817">
                <a:latin typeface="Cambria Math"/>
                <a:cs typeface="Cambria Math"/>
              </a:rPr>
              <a:t> </a:t>
            </a:r>
            <a:r>
              <a:rPr dirty="0" baseline="5208" sz="2400" spc="465">
                <a:latin typeface="Cambria Math"/>
                <a:cs typeface="Cambria Math"/>
              </a:rPr>
              <a:t> </a:t>
            </a:r>
            <a:r>
              <a:rPr dirty="0" baseline="5208" sz="2400" spc="150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</a:t>
            </a:r>
            <a:r>
              <a:rPr dirty="0" baseline="31400" sz="1725" spc="690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509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29129" y="8289797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8637269"/>
            <a:ext cx="44195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"/>
                <a:cs typeface="Arial"/>
              </a:rPr>
              <a:t>→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59305" y="8788653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404998" y="8536685"/>
            <a:ext cx="97155" cy="17018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04998" y="8695181"/>
            <a:ext cx="9715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76626" y="8596121"/>
            <a:ext cx="21717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87523" y="8618981"/>
            <a:ext cx="19685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25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31950" y="8647938"/>
            <a:ext cx="15627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92150" algn="l"/>
                <a:tab pos="1056640" algn="l"/>
                <a:tab pos="1352550" algn="l"/>
              </a:tabLst>
            </a:pPr>
            <a:r>
              <a:rPr dirty="0" baseline="3472" sz="2400" spc="465">
                <a:latin typeface="Cambria Math"/>
                <a:cs typeface="Cambria Math"/>
              </a:rPr>
              <a:t> </a:t>
            </a:r>
            <a:r>
              <a:rPr dirty="0" baseline="3472" sz="2400" spc="112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	</a:t>
            </a:r>
            <a:r>
              <a:rPr dirty="0" baseline="3472" sz="2400" spc="405">
                <a:latin typeface="Cambria Math"/>
                <a:cs typeface="Cambria Math"/>
              </a:rPr>
              <a:t> </a:t>
            </a:r>
            <a:r>
              <a:rPr dirty="0" baseline="3472" sz="2400" spc="-7">
                <a:latin typeface="Cambria Math"/>
                <a:cs typeface="Cambria Math"/>
              </a:rPr>
              <a:t>	</a:t>
            </a:r>
            <a:r>
              <a:rPr dirty="0" baseline="3472" sz="2400" spc="644">
                <a:latin typeface="Cambria Math"/>
                <a:cs typeface="Cambria Math"/>
              </a:rPr>
              <a:t> </a:t>
            </a:r>
            <a:r>
              <a:rPr dirty="0" baseline="3472" sz="2400" spc="-7">
                <a:latin typeface="Cambria Math"/>
                <a:cs typeface="Cambria Math"/>
              </a:rPr>
              <a:t>	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46605" y="8526322"/>
            <a:ext cx="756920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08330" algn="l"/>
              </a:tabLst>
            </a:pP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	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01342" y="8777478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5685" y="9065514"/>
            <a:ext cx="10922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45082" y="9018269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29080" y="9192005"/>
            <a:ext cx="1290320" cy="4495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7535" algn="l"/>
              </a:tabLst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∫	</a:t>
            </a:r>
            <a:r>
              <a:rPr dirty="0" sz="1600" spc="365">
                <a:latin typeface="Cambria Math"/>
                <a:cs typeface="Cambria Math"/>
              </a:rPr>
              <a:t> </a:t>
            </a:r>
            <a:r>
              <a:rPr dirty="0" baseline="9661" sz="1725" spc="727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532">
                <a:latin typeface="Cambria Math"/>
                <a:cs typeface="Cambria Math"/>
              </a:rPr>
              <a:t> </a:t>
            </a:r>
            <a:r>
              <a:rPr dirty="0" sz="1600" spc="420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  <a:p>
            <a:pPr marL="353695">
              <a:lnSpc>
                <a:spcPct val="100000"/>
              </a:lnSpc>
              <a:spcBef>
                <a:spcPts val="4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25498" y="3750690"/>
            <a:ext cx="734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540">
                <a:latin typeface="Calibri"/>
                <a:cs typeface="Calibri"/>
              </a:rPr>
              <a:t>= 0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56814" y="389242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463419" y="389140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419225" y="2657474"/>
            <a:ext cx="76200" cy="1438275"/>
          </a:xfrm>
          <a:custGeom>
            <a:avLst/>
            <a:gdLst/>
            <a:ahLst/>
            <a:cxnLst/>
            <a:rect l="l" t="t" r="r" b="b"/>
            <a:pathLst>
              <a:path w="76200" h="1438275">
                <a:moveTo>
                  <a:pt x="47625" y="63500"/>
                </a:moveTo>
                <a:lnTo>
                  <a:pt x="28575" y="63500"/>
                </a:lnTo>
                <a:lnTo>
                  <a:pt x="28575" y="1438275"/>
                </a:lnTo>
                <a:lnTo>
                  <a:pt x="47625" y="1438275"/>
                </a:lnTo>
                <a:lnTo>
                  <a:pt x="47625" y="63500"/>
                </a:lnTo>
                <a:close/>
              </a:path>
              <a:path w="76200" h="1438275">
                <a:moveTo>
                  <a:pt x="38100" y="0"/>
                </a:moveTo>
                <a:lnTo>
                  <a:pt x="0" y="76200"/>
                </a:lnTo>
                <a:lnTo>
                  <a:pt x="28575" y="76200"/>
                </a:lnTo>
                <a:lnTo>
                  <a:pt x="28575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438275">
                <a:moveTo>
                  <a:pt x="69850" y="63500"/>
                </a:moveTo>
                <a:lnTo>
                  <a:pt x="47625" y="63500"/>
                </a:lnTo>
                <a:lnTo>
                  <a:pt x="476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57325" y="4057649"/>
            <a:ext cx="1438275" cy="76200"/>
          </a:xfrm>
          <a:custGeom>
            <a:avLst/>
            <a:gdLst/>
            <a:ahLst/>
            <a:cxnLst/>
            <a:rect l="l" t="t" r="r" b="b"/>
            <a:pathLst>
              <a:path w="1438275" h="76200">
                <a:moveTo>
                  <a:pt x="1362075" y="0"/>
                </a:moveTo>
                <a:lnTo>
                  <a:pt x="1362075" y="76200"/>
                </a:lnTo>
                <a:lnTo>
                  <a:pt x="1419225" y="47625"/>
                </a:lnTo>
                <a:lnTo>
                  <a:pt x="1374775" y="47625"/>
                </a:lnTo>
                <a:lnTo>
                  <a:pt x="1374775" y="28575"/>
                </a:lnTo>
                <a:lnTo>
                  <a:pt x="1419225" y="28575"/>
                </a:lnTo>
                <a:lnTo>
                  <a:pt x="1362075" y="0"/>
                </a:lnTo>
                <a:close/>
              </a:path>
              <a:path w="1438275" h="76200">
                <a:moveTo>
                  <a:pt x="1362075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1362075" y="47625"/>
                </a:lnTo>
                <a:lnTo>
                  <a:pt x="1362075" y="28575"/>
                </a:lnTo>
                <a:close/>
              </a:path>
              <a:path w="1438275" h="76200">
                <a:moveTo>
                  <a:pt x="1419225" y="28575"/>
                </a:moveTo>
                <a:lnTo>
                  <a:pt x="1374775" y="28575"/>
                </a:lnTo>
                <a:lnTo>
                  <a:pt x="1374775" y="47625"/>
                </a:lnTo>
                <a:lnTo>
                  <a:pt x="1419225" y="47625"/>
                </a:lnTo>
                <a:lnTo>
                  <a:pt x="1438275" y="38100"/>
                </a:lnTo>
                <a:lnTo>
                  <a:pt x="141922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57325" y="3784091"/>
            <a:ext cx="344805" cy="319405"/>
          </a:xfrm>
          <a:custGeom>
            <a:avLst/>
            <a:gdLst/>
            <a:ahLst/>
            <a:cxnLst/>
            <a:rect l="l" t="t" r="r" b="b"/>
            <a:pathLst>
              <a:path w="344805" h="319404">
                <a:moveTo>
                  <a:pt x="76410" y="27552"/>
                </a:moveTo>
                <a:lnTo>
                  <a:pt x="75966" y="49756"/>
                </a:lnTo>
                <a:lnTo>
                  <a:pt x="90043" y="50673"/>
                </a:lnTo>
                <a:lnTo>
                  <a:pt x="118237" y="55752"/>
                </a:lnTo>
                <a:lnTo>
                  <a:pt x="170814" y="71247"/>
                </a:lnTo>
                <a:lnTo>
                  <a:pt x="217424" y="93218"/>
                </a:lnTo>
                <a:lnTo>
                  <a:pt x="256794" y="120776"/>
                </a:lnTo>
                <a:lnTo>
                  <a:pt x="287908" y="153035"/>
                </a:lnTo>
                <a:lnTo>
                  <a:pt x="309499" y="188849"/>
                </a:lnTo>
                <a:lnTo>
                  <a:pt x="320801" y="227075"/>
                </a:lnTo>
                <a:lnTo>
                  <a:pt x="322325" y="247015"/>
                </a:lnTo>
                <a:lnTo>
                  <a:pt x="321437" y="262890"/>
                </a:lnTo>
                <a:lnTo>
                  <a:pt x="318769" y="278638"/>
                </a:lnTo>
                <a:lnTo>
                  <a:pt x="314325" y="294259"/>
                </a:lnTo>
                <a:lnTo>
                  <a:pt x="307594" y="310642"/>
                </a:lnTo>
                <a:lnTo>
                  <a:pt x="328168" y="319150"/>
                </a:lnTo>
                <a:lnTo>
                  <a:pt x="334899" y="302641"/>
                </a:lnTo>
                <a:lnTo>
                  <a:pt x="340106" y="284861"/>
                </a:lnTo>
                <a:lnTo>
                  <a:pt x="343407" y="266700"/>
                </a:lnTo>
                <a:lnTo>
                  <a:pt x="344424" y="248285"/>
                </a:lnTo>
                <a:lnTo>
                  <a:pt x="344043" y="236347"/>
                </a:lnTo>
                <a:lnTo>
                  <a:pt x="334391" y="191135"/>
                </a:lnTo>
                <a:lnTo>
                  <a:pt x="312927" y="149606"/>
                </a:lnTo>
                <a:lnTo>
                  <a:pt x="272033" y="104648"/>
                </a:lnTo>
                <a:lnTo>
                  <a:pt x="229488" y="74549"/>
                </a:lnTo>
                <a:lnTo>
                  <a:pt x="179705" y="50800"/>
                </a:lnTo>
                <a:lnTo>
                  <a:pt x="123825" y="34163"/>
                </a:lnTo>
                <a:lnTo>
                  <a:pt x="93980" y="28828"/>
                </a:lnTo>
                <a:lnTo>
                  <a:pt x="76410" y="27552"/>
                </a:lnTo>
                <a:close/>
              </a:path>
              <a:path w="344805" h="319404">
                <a:moveTo>
                  <a:pt x="76962" y="0"/>
                </a:moveTo>
                <a:lnTo>
                  <a:pt x="0" y="36575"/>
                </a:lnTo>
                <a:lnTo>
                  <a:pt x="75437" y="76200"/>
                </a:lnTo>
                <a:lnTo>
                  <a:pt x="75966" y="49756"/>
                </a:lnTo>
                <a:lnTo>
                  <a:pt x="62737" y="48895"/>
                </a:lnTo>
                <a:lnTo>
                  <a:pt x="64262" y="26670"/>
                </a:lnTo>
                <a:lnTo>
                  <a:pt x="76428" y="26670"/>
                </a:lnTo>
                <a:lnTo>
                  <a:pt x="76962" y="0"/>
                </a:lnTo>
                <a:close/>
              </a:path>
              <a:path w="344805" h="319404">
                <a:moveTo>
                  <a:pt x="64262" y="26670"/>
                </a:moveTo>
                <a:lnTo>
                  <a:pt x="62737" y="48895"/>
                </a:lnTo>
                <a:lnTo>
                  <a:pt x="75966" y="49756"/>
                </a:lnTo>
                <a:lnTo>
                  <a:pt x="76410" y="27552"/>
                </a:lnTo>
                <a:lnTo>
                  <a:pt x="64262" y="26670"/>
                </a:lnTo>
                <a:close/>
              </a:path>
              <a:path w="344805" h="319404">
                <a:moveTo>
                  <a:pt x="76428" y="26670"/>
                </a:moveTo>
                <a:lnTo>
                  <a:pt x="64262" y="26670"/>
                </a:lnTo>
                <a:lnTo>
                  <a:pt x="76410" y="27552"/>
                </a:lnTo>
                <a:lnTo>
                  <a:pt x="76428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57325" y="3171824"/>
            <a:ext cx="1257300" cy="923925"/>
          </a:xfrm>
          <a:custGeom>
            <a:avLst/>
            <a:gdLst/>
            <a:ahLst/>
            <a:cxnLst/>
            <a:rect l="l" t="t" r="r" b="b"/>
            <a:pathLst>
              <a:path w="1257300" h="923925">
                <a:moveTo>
                  <a:pt x="0" y="923925"/>
                </a:moveTo>
                <a:lnTo>
                  <a:pt x="12573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129080" y="1975811"/>
            <a:ext cx="4213225" cy="157099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550545">
              <a:lnSpc>
                <a:spcPct val="100000"/>
              </a:lnSpc>
              <a:tabLst>
                <a:tab pos="84137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To solve this dabble integral consider the following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figure: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02298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79547" y="3936619"/>
            <a:ext cx="1028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i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867150" y="6153149"/>
            <a:ext cx="2952750" cy="2486025"/>
          </a:xfrm>
          <a:custGeom>
            <a:avLst/>
            <a:gdLst/>
            <a:ahLst/>
            <a:cxnLst/>
            <a:rect l="l" t="t" r="r" b="b"/>
            <a:pathLst>
              <a:path w="2952750" h="2486025">
                <a:moveTo>
                  <a:pt x="0" y="2486024"/>
                </a:moveTo>
                <a:lnTo>
                  <a:pt x="2952750" y="2486024"/>
                </a:lnTo>
                <a:lnTo>
                  <a:pt x="2952750" y="0"/>
                </a:lnTo>
                <a:lnTo>
                  <a:pt x="0" y="0"/>
                </a:lnTo>
                <a:lnTo>
                  <a:pt x="0" y="24860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277358" y="6459092"/>
            <a:ext cx="9080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100" spc="365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225541" y="6442836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35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222369" y="6151245"/>
            <a:ext cx="14884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tabLst>
                <a:tab pos="1357630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56836" y="6523101"/>
            <a:ext cx="14446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tabLst>
                <a:tab pos="135763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79113" y="6302120"/>
            <a:ext cx="2541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baseline="41666" sz="2100" spc="77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62500" sz="1200" spc="450">
                <a:latin typeface="Cambria Math"/>
                <a:cs typeface="Cambria Math"/>
              </a:rPr>
              <a:t> </a:t>
            </a:r>
            <a:r>
              <a:rPr dirty="0" baseline="62500" sz="1200">
                <a:latin typeface="Cambria Math"/>
                <a:cs typeface="Cambria Math"/>
              </a:rPr>
              <a:t>   </a:t>
            </a:r>
            <a:r>
              <a:rPr dirty="0" baseline="62500" sz="1200" spc="-10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138548" y="7431404"/>
            <a:ext cx="908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 spc="365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138548" y="7445629"/>
            <a:ext cx="78105" cy="9525"/>
          </a:xfrm>
          <a:custGeom>
            <a:avLst/>
            <a:gdLst/>
            <a:ahLst/>
            <a:cxnLst/>
            <a:rect l="l" t="t" r="r" b="b"/>
            <a:pathLst>
              <a:path w="78104" h="9525">
                <a:moveTo>
                  <a:pt x="0" y="9143"/>
                </a:moveTo>
                <a:lnTo>
                  <a:pt x="77724" y="9143"/>
                </a:lnTo>
                <a:lnTo>
                  <a:pt x="77724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652136" y="7472552"/>
            <a:ext cx="107314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00" spc="5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964813" y="7300340"/>
            <a:ext cx="759460" cy="23939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5"/>
              </a:spcBef>
            </a:pP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55">
                <a:latin typeface="Cambria Math"/>
                <a:cs typeface="Cambria Math"/>
              </a:rPr>
              <a:t> </a:t>
            </a:r>
            <a:r>
              <a:rPr dirty="0" baseline="42929" sz="1650" spc="547">
                <a:latin typeface="Cambria Math"/>
                <a:cs typeface="Cambria Math"/>
              </a:rPr>
              <a:t> </a:t>
            </a:r>
            <a:r>
              <a:rPr dirty="0" baseline="42929" sz="1650" spc="-97">
                <a:latin typeface="Cambria Math"/>
                <a:cs typeface="Cambria Math"/>
              </a:rPr>
              <a:t> </a:t>
            </a:r>
            <a:r>
              <a:rPr dirty="0" sz="1100" spc="-70">
                <a:latin typeface="Cambria Math"/>
                <a:cs typeface="Cambria Math"/>
              </a:rPr>
              <a:t>*</a:t>
            </a:r>
            <a:r>
              <a:rPr dirty="0" baseline="37878" sz="1650" spc="44">
                <a:latin typeface="Cambria Math"/>
                <a:cs typeface="Cambria Math"/>
              </a:rPr>
              <a:t> </a:t>
            </a:r>
            <a:r>
              <a:rPr dirty="0" sz="1100" spc="-420">
                <a:latin typeface="Cambria Math"/>
                <a:cs typeface="Cambria Math"/>
              </a:rPr>
              <a:t>+</a:t>
            </a:r>
            <a:r>
              <a:rPr dirty="0" baseline="72916" sz="1200" spc="-202">
                <a:latin typeface="Cambria Math"/>
                <a:cs typeface="Cambria Math"/>
              </a:rPr>
              <a:t> </a:t>
            </a:r>
            <a:endParaRPr baseline="72916" sz="12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138548" y="7900796"/>
            <a:ext cx="908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 spc="365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138548" y="7915020"/>
            <a:ext cx="78105" cy="9525"/>
          </a:xfrm>
          <a:custGeom>
            <a:avLst/>
            <a:gdLst/>
            <a:ahLst/>
            <a:cxnLst/>
            <a:rect l="l" t="t" r="r" b="b"/>
            <a:pathLst>
              <a:path w="78104" h="9525">
                <a:moveTo>
                  <a:pt x="0" y="9144"/>
                </a:moveTo>
                <a:lnTo>
                  <a:pt x="77724" y="9144"/>
                </a:lnTo>
                <a:lnTo>
                  <a:pt x="7772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964813" y="7806308"/>
            <a:ext cx="706755" cy="193675"/>
          </a:xfrm>
          <a:prstGeom prst="rect">
            <a:avLst/>
          </a:prstGeom>
        </p:spPr>
        <p:txBody>
          <a:bodyPr wrap="square" lIns="0" tIns="1524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55">
                <a:latin typeface="Cambria Math"/>
                <a:cs typeface="Cambria Math"/>
              </a:rPr>
              <a:t> </a:t>
            </a:r>
            <a:r>
              <a:rPr dirty="0" baseline="42929" sz="1650" spc="547">
                <a:latin typeface="Cambria Math"/>
                <a:cs typeface="Cambria Math"/>
              </a:rPr>
              <a:t> </a:t>
            </a:r>
            <a:r>
              <a:rPr dirty="0" baseline="42929" sz="1650" spc="-97">
                <a:latin typeface="Cambria Math"/>
                <a:cs typeface="Cambria Math"/>
              </a:rPr>
              <a:t> </a:t>
            </a:r>
            <a:r>
              <a:rPr dirty="0" baseline="2525" sz="1650" spc="202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r>
              <a:rPr dirty="0" sz="1100" spc="-5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r>
              <a:rPr dirty="0" baseline="2525" sz="1650" spc="209">
                <a:latin typeface="Cambria Math"/>
                <a:cs typeface="Cambria Math"/>
              </a:rPr>
              <a:t> </a:t>
            </a:r>
            <a:endParaRPr baseline="2525" sz="165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64813" y="8162925"/>
            <a:ext cx="264160" cy="193675"/>
          </a:xfrm>
          <a:prstGeom prst="rect">
            <a:avLst/>
          </a:prstGeom>
        </p:spPr>
        <p:txBody>
          <a:bodyPr wrap="square" lIns="0" tIns="1524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dirty="0" baseline="-42929" sz="1650" spc="869">
                <a:latin typeface="Cambria Math"/>
                <a:cs typeface="Cambria Math"/>
              </a:rPr>
              <a:t> </a:t>
            </a:r>
            <a:r>
              <a:rPr dirty="0" baseline="-42929" sz="1650" spc="869">
                <a:latin typeface="Cambria Math"/>
                <a:cs typeface="Cambria Math"/>
              </a:rPr>
              <a:t> </a:t>
            </a:r>
            <a:r>
              <a:rPr dirty="0" baseline="-42929" sz="1650" spc="82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138548" y="8364473"/>
            <a:ext cx="908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 spc="365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138548" y="8378317"/>
            <a:ext cx="78105" cy="9525"/>
          </a:xfrm>
          <a:custGeom>
            <a:avLst/>
            <a:gdLst/>
            <a:ahLst/>
            <a:cxnLst/>
            <a:rect l="l" t="t" r="r" b="b"/>
            <a:pathLst>
              <a:path w="78104" h="9525">
                <a:moveTo>
                  <a:pt x="0" y="9143"/>
                </a:moveTo>
                <a:lnTo>
                  <a:pt x="77724" y="9143"/>
                </a:lnTo>
                <a:lnTo>
                  <a:pt x="77724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4137025" y="6975729"/>
            <a:ext cx="7239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800" spc="28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70425" y="7003160"/>
            <a:ext cx="7239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800" spc="28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964813" y="6747129"/>
            <a:ext cx="812800" cy="23939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5"/>
              </a:spcBef>
            </a:pPr>
            <a:r>
              <a:rPr dirty="0" baseline="-32828" sz="1650" spc="869">
                <a:latin typeface="Cambria Math"/>
                <a:cs typeface="Cambria Math"/>
              </a:rPr>
              <a:t> </a:t>
            </a:r>
            <a:r>
              <a:rPr dirty="0" baseline="-32828" sz="1650" spc="869">
                <a:latin typeface="Cambria Math"/>
                <a:cs typeface="Cambria Math"/>
              </a:rPr>
              <a:t> </a:t>
            </a: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40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2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800" spc="15">
                <a:latin typeface="Cambria Math"/>
                <a:cs typeface="Cambria Math"/>
              </a:rPr>
              <a:t> </a:t>
            </a:r>
            <a:r>
              <a:rPr dirty="0" baseline="-32828" sz="1650" spc="-104">
                <a:latin typeface="Cambria Math"/>
                <a:cs typeface="Cambria Math"/>
              </a:rPr>
              <a:t>*</a:t>
            </a:r>
            <a:r>
              <a:rPr dirty="0" baseline="2525" sz="1650" spc="60">
                <a:latin typeface="Cambria Math"/>
                <a:cs typeface="Cambria Math"/>
              </a:rPr>
              <a:t> </a:t>
            </a:r>
            <a:r>
              <a:rPr dirty="0" baseline="-32828" sz="1650" spc="-630">
                <a:latin typeface="Cambria Math"/>
                <a:cs typeface="Cambria Math"/>
              </a:rPr>
              <a:t>+</a:t>
            </a:r>
            <a:r>
              <a:rPr dirty="0" baseline="24305" sz="1200" spc="217">
                <a:latin typeface="Cambria Math"/>
                <a:cs typeface="Cambria Math"/>
              </a:rPr>
              <a:t> </a:t>
            </a:r>
            <a:endParaRPr baseline="24305" sz="12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708275" y="6629400"/>
            <a:ext cx="1122045" cy="76200"/>
          </a:xfrm>
          <a:custGeom>
            <a:avLst/>
            <a:gdLst/>
            <a:ahLst/>
            <a:cxnLst/>
            <a:rect l="l" t="t" r="r" b="b"/>
            <a:pathLst>
              <a:path w="1122045" h="76200">
                <a:moveTo>
                  <a:pt x="1045845" y="0"/>
                </a:moveTo>
                <a:lnTo>
                  <a:pt x="1045845" y="76200"/>
                </a:lnTo>
                <a:lnTo>
                  <a:pt x="1109345" y="44450"/>
                </a:lnTo>
                <a:lnTo>
                  <a:pt x="1062101" y="44450"/>
                </a:lnTo>
                <a:lnTo>
                  <a:pt x="1064895" y="41656"/>
                </a:lnTo>
                <a:lnTo>
                  <a:pt x="1064895" y="34544"/>
                </a:lnTo>
                <a:lnTo>
                  <a:pt x="1062101" y="31750"/>
                </a:lnTo>
                <a:lnTo>
                  <a:pt x="1109345" y="31750"/>
                </a:lnTo>
                <a:lnTo>
                  <a:pt x="1045845" y="0"/>
                </a:lnTo>
                <a:close/>
              </a:path>
              <a:path w="1122045" h="76200">
                <a:moveTo>
                  <a:pt x="1045845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045845" y="44450"/>
                </a:lnTo>
                <a:lnTo>
                  <a:pt x="1045845" y="31750"/>
                </a:lnTo>
                <a:close/>
              </a:path>
              <a:path w="1122045" h="76200">
                <a:moveTo>
                  <a:pt x="1109345" y="31750"/>
                </a:moveTo>
                <a:lnTo>
                  <a:pt x="1062101" y="31750"/>
                </a:lnTo>
                <a:lnTo>
                  <a:pt x="1064895" y="34544"/>
                </a:lnTo>
                <a:lnTo>
                  <a:pt x="1064895" y="41656"/>
                </a:lnTo>
                <a:lnTo>
                  <a:pt x="1062101" y="44450"/>
                </a:lnTo>
                <a:lnTo>
                  <a:pt x="1109345" y="44450"/>
                </a:lnTo>
                <a:lnTo>
                  <a:pt x="1122045" y="38100"/>
                </a:lnTo>
                <a:lnTo>
                  <a:pt x="110934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999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 marL="572135">
              <a:lnSpc>
                <a:spcPct val="100000"/>
              </a:lnSpc>
              <a:spcBef>
                <a:spcPts val="159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142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181178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1853" y="180466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819401" y="179654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1680718"/>
            <a:ext cx="1729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817">
                <a:latin typeface="Cambria Math"/>
                <a:cs typeface="Cambria Math"/>
              </a:rPr>
              <a:t> </a:t>
            </a:r>
            <a:r>
              <a:rPr dirty="0" baseline="3968" sz="2100" spc="-52">
                <a:latin typeface="Cambria Math"/>
                <a:cs typeface="Cambria Math"/>
              </a:rPr>
              <a:t> </a:t>
            </a:r>
            <a:r>
              <a:rPr dirty="0" baseline="1984" sz="2100" spc="150">
                <a:latin typeface="Cambria Math"/>
                <a:cs typeface="Cambria Math"/>
              </a:rPr>
              <a:t>(</a:t>
            </a:r>
            <a:r>
              <a:rPr dirty="0" baseline="35714" sz="2100" spc="150">
                <a:latin typeface="Cambria Math"/>
                <a:cs typeface="Cambria Math"/>
              </a:rPr>
              <a:t> </a:t>
            </a:r>
            <a:r>
              <a:rPr dirty="0" baseline="1984" sz="2100" spc="157">
                <a:latin typeface="Cambria Math"/>
                <a:cs typeface="Cambria Math"/>
              </a:rPr>
              <a:t>)</a:t>
            </a:r>
            <a:r>
              <a:rPr dirty="0" baseline="3968" sz="2100" spc="6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690" i="1">
                <a:latin typeface="Times New Roman"/>
                <a:cs typeface="Times New Roman"/>
              </a:rPr>
              <a:t> </a:t>
            </a:r>
            <a:r>
              <a:rPr dirty="0" baseline="50000" sz="1500" spc="-22" i="1">
                <a:latin typeface="Times New Roman"/>
                <a:cs typeface="Times New Roman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65972" sz="1200" spc="592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1658" y="206171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1658" y="22567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4358" y="224967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2116582"/>
            <a:ext cx="11214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08047" y="2078482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43682" y="220649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35835" y="2101341"/>
            <a:ext cx="450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20040" algn="l"/>
              </a:tabLst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81198" y="2115057"/>
            <a:ext cx="3841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38125" algn="l"/>
              </a:tabLst>
            </a:pP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18586" y="2072385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02407" y="2061717"/>
            <a:ext cx="1123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15107" y="2099563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967354" y="22567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64404" y="211505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93360" y="1670049"/>
            <a:ext cx="1047115" cy="61912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50482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62500" sz="1200" spc="450">
                <a:latin typeface="Cambria Math"/>
                <a:cs typeface="Cambria Math"/>
              </a:rPr>
              <a:t> </a:t>
            </a:r>
            <a:endParaRPr baseline="62500" sz="1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473075">
              <a:lnSpc>
                <a:spcPct val="100000"/>
              </a:lnSpc>
            </a:pPr>
            <a:r>
              <a:rPr dirty="0" baseline="-19841" sz="2100" spc="1110">
                <a:latin typeface="Cambria Math"/>
                <a:cs typeface="Cambria Math"/>
              </a:rPr>
              <a:t> </a:t>
            </a:r>
            <a:r>
              <a:rPr dirty="0" baseline="-19841" sz="2100" spc="-7">
                <a:latin typeface="Cambria Math"/>
                <a:cs typeface="Cambria Math"/>
              </a:rPr>
              <a:t> </a:t>
            </a:r>
            <a:r>
              <a:rPr dirty="0" baseline="-19841" sz="2100" spc="697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endParaRPr baseline="24305" sz="12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24253" y="2780029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29080" y="2640837"/>
            <a:ext cx="595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baseline="-35714" sz="2100" spc="577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11553" y="2503677"/>
            <a:ext cx="6661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701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59177" y="254990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91614" y="275818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941829" y="2780029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810125" y="2639313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0085" y="2503677"/>
            <a:ext cx="421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62346" y="254990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494782" y="275818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444997" y="2780029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604642" y="323214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617342" y="322503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53789" y="313664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3090418"/>
            <a:ext cx="3249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same way,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15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found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baseline="-3968" sz="2100" spc="-7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27150" y="3576954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3497707"/>
            <a:ext cx="1991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∫</a:t>
            </a:r>
            <a:r>
              <a:rPr dirty="0" baseline="52777" sz="1500" spc="1042">
                <a:latin typeface="Cambria Math"/>
                <a:cs typeface="Cambria Math"/>
              </a:rPr>
              <a:t> </a:t>
            </a:r>
            <a:r>
              <a:rPr dirty="0" baseline="52777" sz="1500" spc="15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547">
                <a:latin typeface="Cambria Math"/>
                <a:cs typeface="Cambria Math"/>
              </a:rPr>
              <a:t> 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-67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12975" y="361353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29080" y="3736060"/>
            <a:ext cx="3628390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compression with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general </a:t>
            </a:r>
            <a:r>
              <a:rPr dirty="0" sz="1400" spc="-10">
                <a:latin typeface="Times New Roman"/>
                <a:cs typeface="Times New Roman"/>
              </a:rPr>
              <a:t>Gamma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9080" y="4489830"/>
            <a:ext cx="1910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989">
                <a:latin typeface="Cambria Math"/>
                <a:cs typeface="Cambria Math"/>
              </a:rPr>
              <a:t> </a:t>
            </a:r>
            <a:r>
              <a:rPr dirty="0" baseline="5208" sz="2400" spc="457">
                <a:latin typeface="Cambria Math"/>
                <a:cs typeface="Cambria Math"/>
              </a:rPr>
              <a:t> </a:t>
            </a:r>
            <a:r>
              <a:rPr dirty="0" baseline="3472" sz="2400" spc="817">
                <a:latin typeface="Cambria Math"/>
                <a:cs typeface="Cambria Math"/>
              </a:rPr>
              <a:t> </a:t>
            </a:r>
            <a:r>
              <a:rPr dirty="0" baseline="5208" sz="2400" spc="465">
                <a:latin typeface="Cambria Math"/>
                <a:cs typeface="Cambria Math"/>
              </a:rPr>
              <a:t> </a:t>
            </a:r>
            <a:r>
              <a:rPr dirty="0" baseline="5208" sz="2400" spc="150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</a:t>
            </a:r>
            <a:r>
              <a:rPr dirty="0" baseline="31400" sz="1725" spc="690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509">
                <a:latin typeface="Cambria Math"/>
                <a:cs typeface="Cambria Math"/>
              </a:rPr>
              <a:t> </a:t>
            </a:r>
            <a:r>
              <a:rPr dirty="0" baseline="3472" sz="2400" spc="630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29080" y="4557097"/>
            <a:ext cx="1945639" cy="121475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227329">
              <a:lnSpc>
                <a:spcPct val="100000"/>
              </a:lnSpc>
              <a:spcBef>
                <a:spcPts val="59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400" spc="-5">
                <a:latin typeface="Times New Roman"/>
                <a:cs typeface="Times New Roman"/>
              </a:rPr>
              <a:t>Then we find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ctr" marR="100965">
              <a:lnSpc>
                <a:spcPts val="1370"/>
              </a:lnSpc>
              <a:spcBef>
                <a:spcPts val="5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ts val="1910"/>
              </a:lnSpc>
              <a:tabLst>
                <a:tab pos="973455" algn="l"/>
              </a:tabLst>
            </a:pP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∫	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1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765">
                <a:latin typeface="Cambria Math"/>
                <a:cs typeface="Cambria Math"/>
              </a:rPr>
              <a:t> </a:t>
            </a:r>
            <a:r>
              <a:rPr dirty="0" sz="1600" spc="525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  <a:p>
            <a:pPr algn="ctr" marR="300355">
              <a:lnSpc>
                <a:spcPct val="100000"/>
              </a:lnSpc>
              <a:spcBef>
                <a:spcPts val="4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29080" y="5870828"/>
            <a:ext cx="12141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0724" sz="1725" spc="1207">
                <a:latin typeface="Cambria Math"/>
                <a:cs typeface="Cambria Math"/>
              </a:rPr>
              <a:t> </a:t>
            </a:r>
            <a:r>
              <a:rPr dirty="0" baseline="50724" sz="1725" spc="15">
                <a:latin typeface="Cambria Math"/>
                <a:cs typeface="Cambria Math"/>
              </a:rPr>
              <a:t> </a:t>
            </a:r>
            <a:r>
              <a:rPr dirty="0" baseline="3472" sz="2400" spc="8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772">
                <a:latin typeface="Cambria Math"/>
                <a:cs typeface="Cambria Math"/>
              </a:rPr>
              <a:t> </a:t>
            </a:r>
            <a:r>
              <a:rPr dirty="0" baseline="31400" sz="1725" spc="869">
                <a:latin typeface="Cambria Math"/>
                <a:cs typeface="Cambria Math"/>
              </a:rPr>
              <a:t> </a:t>
            </a:r>
            <a:r>
              <a:rPr dirty="0" baseline="31400" sz="1725" spc="780">
                <a:latin typeface="Cambria Math"/>
                <a:cs typeface="Cambria Math"/>
              </a:rPr>
              <a:t> </a:t>
            </a:r>
            <a:r>
              <a:rPr dirty="0" baseline="3472" sz="2400" spc="787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29080" y="5934344"/>
            <a:ext cx="332740" cy="561975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2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r" marR="17145">
              <a:lnSpc>
                <a:spcPct val="100000"/>
              </a:lnSpc>
              <a:spcBef>
                <a:spcPts val="64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27150" y="6707505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31263" y="6564248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162810" y="6789546"/>
            <a:ext cx="418465" cy="0"/>
          </a:xfrm>
          <a:custGeom>
            <a:avLst/>
            <a:gdLst/>
            <a:ahLst/>
            <a:cxnLst/>
            <a:rect l="l" t="t" r="r" b="b"/>
            <a:pathLst>
              <a:path w="418464" h="0">
                <a:moveTo>
                  <a:pt x="0" y="0"/>
                </a:moveTo>
                <a:lnTo>
                  <a:pt x="417880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068322" y="675830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3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29080" y="6628256"/>
            <a:ext cx="9232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Find</a:t>
            </a:r>
            <a:r>
              <a:rPr dirty="0" baseline="3968" sz="2100" spc="6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endParaRPr baseline="50000" sz="15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916938" y="6768464"/>
            <a:ext cx="6743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 spc="532">
                <a:latin typeface="Cambria Math"/>
                <a:cs typeface="Cambria Math"/>
              </a:rPr>
              <a:t> </a:t>
            </a:r>
            <a:r>
              <a:rPr dirty="0" baseline="11111" sz="1500" spc="112">
                <a:latin typeface="Cambria Math"/>
                <a:cs typeface="Cambria Math"/>
              </a:rPr>
              <a:t> </a:t>
            </a:r>
            <a:r>
              <a:rPr dirty="0" sz="1000" spc="80">
                <a:latin typeface="Cambria Math"/>
                <a:cs typeface="Cambria Math"/>
              </a:rPr>
              <a:t>√</a:t>
            </a:r>
            <a:r>
              <a:rPr dirty="0" sz="1000" spc="580">
                <a:latin typeface="Cambria Math"/>
                <a:cs typeface="Cambria Math"/>
              </a:rPr>
              <a:t> </a:t>
            </a:r>
            <a:r>
              <a:rPr dirty="0" sz="1000" spc="-55">
                <a:latin typeface="Cambria Math"/>
                <a:cs typeface="Cambria Math"/>
              </a:rPr>
              <a:t> </a:t>
            </a:r>
            <a:r>
              <a:rPr dirty="0" sz="1000" spc="245">
                <a:latin typeface="Cambria Math"/>
                <a:cs typeface="Cambria Math"/>
              </a:rPr>
              <a:t> </a:t>
            </a:r>
            <a:r>
              <a:rPr dirty="0" sz="1000" spc="26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8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6918426"/>
            <a:ext cx="3462654" cy="960119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As then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09673" y="7961756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641601" y="8187054"/>
            <a:ext cx="417830" cy="0"/>
          </a:xfrm>
          <a:custGeom>
            <a:avLst/>
            <a:gdLst/>
            <a:ahLst/>
            <a:cxnLst/>
            <a:rect l="l" t="t" r="r" b="b"/>
            <a:pathLst>
              <a:path w="417830" h="0">
                <a:moveTo>
                  <a:pt x="0" y="0"/>
                </a:moveTo>
                <a:lnTo>
                  <a:pt x="417575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547113" y="8155813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395730" y="8176640"/>
            <a:ext cx="13119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34110" algn="l"/>
              </a:tabLst>
            </a:pPr>
            <a:r>
              <a:rPr dirty="0" baseline="16666" sz="1500" spc="532">
                <a:latin typeface="Cambria Math"/>
                <a:cs typeface="Cambria Math"/>
              </a:rPr>
              <a:t> </a:t>
            </a:r>
            <a:r>
              <a:rPr dirty="0" baseline="16666" sz="1500" spc="532">
                <a:latin typeface="Cambria Math"/>
                <a:cs typeface="Cambria Math"/>
              </a:rPr>
              <a:t> </a:t>
            </a:r>
            <a:r>
              <a:rPr dirty="0" baseline="16666" sz="1500" spc="112">
                <a:latin typeface="Cambria Math"/>
                <a:cs typeface="Cambria Math"/>
              </a:rPr>
              <a:t> </a:t>
            </a:r>
            <a:r>
              <a:rPr dirty="0" baseline="5555" sz="1500" spc="120">
                <a:latin typeface="Cambria Math"/>
                <a:cs typeface="Cambria Math"/>
              </a:rPr>
              <a:t>√	</a:t>
            </a:r>
            <a:r>
              <a:rPr dirty="0" sz="1000">
                <a:latin typeface="Cambria Math"/>
                <a:cs typeface="Cambria Math"/>
              </a:rPr>
              <a:t>√</a:t>
            </a:r>
            <a:r>
              <a:rPr dirty="0" baseline="8333" sz="1500" spc="615">
                <a:latin typeface="Cambria Math"/>
                <a:cs typeface="Cambria Math"/>
              </a:rPr>
              <a:t> </a:t>
            </a:r>
            <a:endParaRPr baseline="8333" sz="15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614295" y="8200008"/>
            <a:ext cx="83820" cy="7620"/>
          </a:xfrm>
          <a:custGeom>
            <a:avLst/>
            <a:gdLst/>
            <a:ahLst/>
            <a:cxnLst/>
            <a:rect l="l" t="t" r="r" b="b"/>
            <a:pathLst>
              <a:path w="83819" h="7620">
                <a:moveTo>
                  <a:pt x="0" y="7620"/>
                </a:moveTo>
                <a:lnTo>
                  <a:pt x="83819" y="7620"/>
                </a:lnTo>
                <a:lnTo>
                  <a:pt x="83819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499995" y="815581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304414" y="81415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129080" y="8025765"/>
            <a:ext cx="18846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4090" algn="l"/>
              </a:tabLst>
            </a:pPr>
            <a:r>
              <a:rPr dirty="0" baseline="3968" sz="2100" spc="1297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5714" sz="2100">
                <a:latin typeface="Cambria Math"/>
                <a:cs typeface="Cambria Math"/>
              </a:rPr>
              <a:t>	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0000" sz="1500" spc="1042">
                <a:latin typeface="Cambria Math"/>
                <a:cs typeface="Cambria Math"/>
              </a:rPr>
              <a:t> </a:t>
            </a:r>
            <a:r>
              <a:rPr dirty="0" baseline="50000" sz="1500" spc="15">
                <a:latin typeface="Cambria Math"/>
                <a:cs typeface="Cambria Math"/>
              </a:rPr>
              <a:t> </a:t>
            </a:r>
            <a:r>
              <a:rPr dirty="0" baseline="50000" sz="1500" spc="585">
                <a:latin typeface="Cambria Math"/>
                <a:cs typeface="Cambria Math"/>
              </a:rPr>
              <a:t> </a:t>
            </a:r>
            <a:r>
              <a:rPr dirty="0" baseline="90277" sz="1200" spc="622">
                <a:latin typeface="Cambria Math"/>
                <a:cs typeface="Cambria Math"/>
              </a:rPr>
              <a:t> </a:t>
            </a:r>
            <a:r>
              <a:rPr dirty="0" baseline="90277" sz="1200" spc="562">
                <a:latin typeface="Cambria Math"/>
                <a:cs typeface="Cambria Math"/>
              </a:rPr>
              <a:t> </a:t>
            </a:r>
            <a:r>
              <a:rPr dirty="0" baseline="90277" sz="1200">
                <a:latin typeface="Cambria Math"/>
                <a:cs typeface="Cambria Math"/>
              </a:rPr>
              <a:t>  </a:t>
            </a:r>
            <a:r>
              <a:rPr dirty="0" baseline="90277" sz="1200" spc="67">
                <a:latin typeface="Cambria Math"/>
                <a:cs typeface="Cambria Math"/>
              </a:rPr>
              <a:t> </a:t>
            </a:r>
            <a:r>
              <a:rPr dirty="0" baseline="3968" sz="2100" spc="73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417066" y="8481821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129080" y="8547353"/>
            <a:ext cx="350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sz="1400" spc="-285">
                <a:latin typeface="Cambria Math"/>
                <a:cs typeface="Cambria Math"/>
              </a:rPr>
              <a:t>∫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561846" y="8452865"/>
            <a:ext cx="396240" cy="32321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algn="ctr" marR="889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4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baseline="10416" sz="1200" spc="450">
                <a:latin typeface="Cambria Math"/>
                <a:cs typeface="Cambria Math"/>
              </a:rPr>
              <a:t> </a:t>
            </a:r>
            <a:r>
              <a:rPr dirty="0" baseline="10416" sz="1200">
                <a:latin typeface="Cambria Math"/>
                <a:cs typeface="Cambria Math"/>
              </a:rPr>
              <a:t>  </a:t>
            </a:r>
            <a:r>
              <a:rPr dirty="0" baseline="10416" sz="1200" spc="104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942845" y="8522969"/>
            <a:ext cx="1974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60089" y="8487917"/>
            <a:ext cx="21590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6944" sz="2400" spc="869">
                <a:latin typeface="Cambria Math"/>
                <a:cs typeface="Cambria Math"/>
              </a:rPr>
              <a:t> </a:t>
            </a: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78960" y="8385809"/>
            <a:ext cx="28892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-31400" sz="1725" spc="869">
                <a:latin typeface="Cambria Math"/>
                <a:cs typeface="Cambria Math"/>
              </a:rPr>
              <a:t> </a:t>
            </a:r>
            <a:r>
              <a:rPr dirty="0" baseline="-31400" sz="1725" spc="615">
                <a:latin typeface="Cambria Math"/>
                <a:cs typeface="Cambria Math"/>
              </a:rPr>
              <a:t> </a:t>
            </a:r>
            <a:endParaRPr baseline="-31400" sz="1725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63009" y="8494014"/>
            <a:ext cx="21907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2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151757" y="8512302"/>
            <a:ext cx="5664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7660" algn="l"/>
              </a:tabLst>
            </a:pP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sz="1600" spc="434">
                <a:latin typeface="Cambria Math"/>
                <a:cs typeface="Cambria Math"/>
              </a:rPr>
              <a:t>	</a:t>
            </a:r>
            <a:r>
              <a:rPr dirty="0" sz="1600" spc="525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590671" y="8446769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165350" y="8522969"/>
            <a:ext cx="14947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968" sz="2100" spc="735">
                <a:latin typeface="Cambria Math"/>
                <a:cs typeface="Cambria Math"/>
              </a:rPr>
              <a:t>  </a:t>
            </a:r>
            <a:r>
              <a:rPr dirty="0" baseline="3968" sz="2100" spc="67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Compare with</a:t>
            </a:r>
            <a:r>
              <a:rPr dirty="0" baseline="3968" sz="2100" spc="-37">
                <a:latin typeface="Times New Roman"/>
                <a:cs typeface="Times New Roman"/>
              </a:rPr>
              <a:t> </a:t>
            </a:r>
            <a:r>
              <a:rPr dirty="0" sz="1600" spc="-330">
                <a:latin typeface="Cambria Math"/>
                <a:cs typeface="Cambria Math"/>
              </a:rPr>
              <a:t>∫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endParaRPr baseline="-28985" sz="1725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550161" y="9122409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129080" y="8971026"/>
            <a:ext cx="6184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600" spc="120">
                <a:latin typeface="Cambria Math"/>
                <a:cs typeface="Cambria Math"/>
              </a:rPr>
              <a:t>(</a:t>
            </a:r>
            <a:r>
              <a:rPr dirty="0" baseline="32986" sz="2400" spc="157">
                <a:latin typeface="Cambria Math"/>
                <a:cs typeface="Cambria Math"/>
              </a:rPr>
              <a:t> </a:t>
            </a:r>
            <a:r>
              <a:rPr dirty="0" sz="1600" spc="114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359661" y="945611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129080" y="9043531"/>
            <a:ext cx="964565" cy="60579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algn="ctr" marR="29209">
              <a:lnSpc>
                <a:spcPct val="100000"/>
              </a:lnSpc>
              <a:spcBef>
                <a:spcPts val="78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82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(prove).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057013" y="1825497"/>
            <a:ext cx="1295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+</a:t>
            </a:r>
            <a:endParaRPr sz="14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047869" y="2288794"/>
            <a:ext cx="1301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58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955413" y="1889632"/>
            <a:ext cx="340995" cy="302895"/>
          </a:xfrm>
          <a:custGeom>
            <a:avLst/>
            <a:gdLst/>
            <a:ahLst/>
            <a:cxnLst/>
            <a:rect l="l" t="t" r="r" b="b"/>
            <a:pathLst>
              <a:path w="340995" h="302894">
                <a:moveTo>
                  <a:pt x="279283" y="256620"/>
                </a:moveTo>
                <a:lnTo>
                  <a:pt x="258190" y="280416"/>
                </a:lnTo>
                <a:lnTo>
                  <a:pt x="340487" y="302386"/>
                </a:lnTo>
                <a:lnTo>
                  <a:pt x="326398" y="267334"/>
                </a:lnTo>
                <a:lnTo>
                  <a:pt x="291338" y="267334"/>
                </a:lnTo>
                <a:lnTo>
                  <a:pt x="288798" y="265049"/>
                </a:lnTo>
                <a:lnTo>
                  <a:pt x="279283" y="256620"/>
                </a:lnTo>
                <a:close/>
              </a:path>
              <a:path w="340995" h="302894">
                <a:moveTo>
                  <a:pt x="287697" y="247128"/>
                </a:moveTo>
                <a:lnTo>
                  <a:pt x="279283" y="256620"/>
                </a:lnTo>
                <a:lnTo>
                  <a:pt x="288798" y="265049"/>
                </a:lnTo>
                <a:lnTo>
                  <a:pt x="291338" y="267334"/>
                </a:lnTo>
                <a:lnTo>
                  <a:pt x="295401" y="267080"/>
                </a:lnTo>
                <a:lnTo>
                  <a:pt x="297688" y="264541"/>
                </a:lnTo>
                <a:lnTo>
                  <a:pt x="299974" y="261874"/>
                </a:lnTo>
                <a:lnTo>
                  <a:pt x="299847" y="257809"/>
                </a:lnTo>
                <a:lnTo>
                  <a:pt x="297179" y="255524"/>
                </a:lnTo>
                <a:lnTo>
                  <a:pt x="287697" y="247128"/>
                </a:lnTo>
                <a:close/>
              </a:path>
              <a:path w="340995" h="302894">
                <a:moveTo>
                  <a:pt x="308737" y="223393"/>
                </a:moveTo>
                <a:lnTo>
                  <a:pt x="287697" y="247128"/>
                </a:lnTo>
                <a:lnTo>
                  <a:pt x="297179" y="255524"/>
                </a:lnTo>
                <a:lnTo>
                  <a:pt x="299847" y="257809"/>
                </a:lnTo>
                <a:lnTo>
                  <a:pt x="299974" y="261874"/>
                </a:lnTo>
                <a:lnTo>
                  <a:pt x="297688" y="264541"/>
                </a:lnTo>
                <a:lnTo>
                  <a:pt x="295401" y="267080"/>
                </a:lnTo>
                <a:lnTo>
                  <a:pt x="291338" y="267334"/>
                </a:lnTo>
                <a:lnTo>
                  <a:pt x="326398" y="267334"/>
                </a:lnTo>
                <a:lnTo>
                  <a:pt x="308737" y="223393"/>
                </a:lnTo>
                <a:close/>
              </a:path>
              <a:path w="340995" h="302894">
                <a:moveTo>
                  <a:pt x="8636" y="0"/>
                </a:moveTo>
                <a:lnTo>
                  <a:pt x="4699" y="253"/>
                </a:lnTo>
                <a:lnTo>
                  <a:pt x="2412" y="2921"/>
                </a:lnTo>
                <a:lnTo>
                  <a:pt x="0" y="5587"/>
                </a:lnTo>
                <a:lnTo>
                  <a:pt x="253" y="9525"/>
                </a:lnTo>
                <a:lnTo>
                  <a:pt x="2921" y="11810"/>
                </a:lnTo>
                <a:lnTo>
                  <a:pt x="279283" y="256620"/>
                </a:lnTo>
                <a:lnTo>
                  <a:pt x="287697" y="247128"/>
                </a:lnTo>
                <a:lnTo>
                  <a:pt x="11302" y="2412"/>
                </a:lnTo>
                <a:lnTo>
                  <a:pt x="86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955413" y="2337307"/>
            <a:ext cx="340995" cy="302895"/>
          </a:xfrm>
          <a:custGeom>
            <a:avLst/>
            <a:gdLst/>
            <a:ahLst/>
            <a:cxnLst/>
            <a:rect l="l" t="t" r="r" b="b"/>
            <a:pathLst>
              <a:path w="340995" h="302894">
                <a:moveTo>
                  <a:pt x="279283" y="256620"/>
                </a:moveTo>
                <a:lnTo>
                  <a:pt x="258190" y="280416"/>
                </a:lnTo>
                <a:lnTo>
                  <a:pt x="340487" y="302386"/>
                </a:lnTo>
                <a:lnTo>
                  <a:pt x="326398" y="267334"/>
                </a:lnTo>
                <a:lnTo>
                  <a:pt x="291338" y="267334"/>
                </a:lnTo>
                <a:lnTo>
                  <a:pt x="288798" y="265049"/>
                </a:lnTo>
                <a:lnTo>
                  <a:pt x="279283" y="256620"/>
                </a:lnTo>
                <a:close/>
              </a:path>
              <a:path w="340995" h="302894">
                <a:moveTo>
                  <a:pt x="287697" y="247128"/>
                </a:moveTo>
                <a:lnTo>
                  <a:pt x="279283" y="256620"/>
                </a:lnTo>
                <a:lnTo>
                  <a:pt x="288798" y="265049"/>
                </a:lnTo>
                <a:lnTo>
                  <a:pt x="291338" y="267334"/>
                </a:lnTo>
                <a:lnTo>
                  <a:pt x="295401" y="267080"/>
                </a:lnTo>
                <a:lnTo>
                  <a:pt x="297688" y="264541"/>
                </a:lnTo>
                <a:lnTo>
                  <a:pt x="299974" y="261874"/>
                </a:lnTo>
                <a:lnTo>
                  <a:pt x="299847" y="257809"/>
                </a:lnTo>
                <a:lnTo>
                  <a:pt x="297179" y="255524"/>
                </a:lnTo>
                <a:lnTo>
                  <a:pt x="287697" y="247128"/>
                </a:lnTo>
                <a:close/>
              </a:path>
              <a:path w="340995" h="302894">
                <a:moveTo>
                  <a:pt x="308737" y="223393"/>
                </a:moveTo>
                <a:lnTo>
                  <a:pt x="287697" y="247128"/>
                </a:lnTo>
                <a:lnTo>
                  <a:pt x="297179" y="255524"/>
                </a:lnTo>
                <a:lnTo>
                  <a:pt x="299847" y="257809"/>
                </a:lnTo>
                <a:lnTo>
                  <a:pt x="299974" y="261874"/>
                </a:lnTo>
                <a:lnTo>
                  <a:pt x="297688" y="264541"/>
                </a:lnTo>
                <a:lnTo>
                  <a:pt x="295401" y="267080"/>
                </a:lnTo>
                <a:lnTo>
                  <a:pt x="291338" y="267334"/>
                </a:lnTo>
                <a:lnTo>
                  <a:pt x="326398" y="267334"/>
                </a:lnTo>
                <a:lnTo>
                  <a:pt x="308737" y="223393"/>
                </a:lnTo>
                <a:close/>
              </a:path>
              <a:path w="340995" h="302894">
                <a:moveTo>
                  <a:pt x="8636" y="0"/>
                </a:moveTo>
                <a:lnTo>
                  <a:pt x="4699" y="253"/>
                </a:lnTo>
                <a:lnTo>
                  <a:pt x="2412" y="2921"/>
                </a:lnTo>
                <a:lnTo>
                  <a:pt x="0" y="5587"/>
                </a:lnTo>
                <a:lnTo>
                  <a:pt x="253" y="9525"/>
                </a:lnTo>
                <a:lnTo>
                  <a:pt x="2921" y="11810"/>
                </a:lnTo>
                <a:lnTo>
                  <a:pt x="279283" y="256620"/>
                </a:lnTo>
                <a:lnTo>
                  <a:pt x="287697" y="247128"/>
                </a:lnTo>
                <a:lnTo>
                  <a:pt x="11302" y="2412"/>
                </a:lnTo>
                <a:lnTo>
                  <a:pt x="86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996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 marL="572135">
              <a:lnSpc>
                <a:spcPct val="100000"/>
              </a:lnSpc>
              <a:spcBef>
                <a:spcPts val="1570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Beta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07591"/>
            <a:ext cx="5304790" cy="2766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7620" indent="22034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beta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two-parameter composition of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 spc="-5">
                <a:latin typeface="Times New Roman"/>
                <a:cs typeface="Times New Roman"/>
              </a:rPr>
              <a:t>functions  that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been useful enough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application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gain its own name. </a:t>
            </a:r>
            <a:r>
              <a:rPr dirty="0" sz="1400">
                <a:latin typeface="Times New Roman"/>
                <a:cs typeface="Times New Roman"/>
              </a:rPr>
              <a:t>Its  </a:t>
            </a:r>
            <a:r>
              <a:rPr dirty="0" sz="1400" spc="-5">
                <a:latin typeface="Times New Roman"/>
                <a:cs typeface="Times New Roman"/>
              </a:rPr>
              <a:t>definition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955675">
              <a:lnSpc>
                <a:spcPts val="1200"/>
              </a:lnSpc>
              <a:spcBef>
                <a:spcPts val="69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ts val="1680"/>
              </a:lnSpc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baseline="27777" sz="1500" spc="577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112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890269">
              <a:lnSpc>
                <a:spcPct val="100000"/>
              </a:lnSpc>
              <a:spcBef>
                <a:spcPts val="5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proper integral.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4000"/>
              </a:lnSpc>
              <a:spcBef>
                <a:spcPts val="50"/>
              </a:spcBef>
            </a:pPr>
            <a:r>
              <a:rPr dirty="0" sz="1400" spc="-5">
                <a:latin typeface="Times New Roman"/>
                <a:cs typeface="Times New Roman"/>
              </a:rPr>
              <a:t>either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both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 integral is improper but  convergent. Beta function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expressed through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 spc="-5">
                <a:latin typeface="Times New Roman"/>
                <a:cs typeface="Times New Roman"/>
              </a:rPr>
              <a:t>functions in 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>
                <a:latin typeface="Times New Roman"/>
                <a:cs typeface="Times New Roman"/>
              </a:rPr>
              <a:t>way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4314570"/>
            <a:ext cx="155257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-41666" sz="2100" spc="862">
                <a:latin typeface="Cambria Math"/>
                <a:cs typeface="Cambria Math"/>
              </a:rPr>
              <a:t> </a:t>
            </a:r>
            <a:r>
              <a:rPr dirty="0" baseline="-39682" sz="2100" spc="405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r>
              <a:rPr dirty="0" baseline="-41666" sz="2100" spc="-37">
                <a:latin typeface="Cambria Math"/>
                <a:cs typeface="Cambria Math"/>
              </a:rPr>
              <a:t> </a:t>
            </a:r>
            <a:r>
              <a:rPr dirty="0" baseline="-41666" sz="2100" spc="-104">
                <a:latin typeface="Cambria Math"/>
                <a:cs typeface="Cambria Math"/>
              </a:rPr>
              <a:t> </a:t>
            </a:r>
            <a:r>
              <a:rPr dirty="0" baseline="-41666" sz="2100" spc="735">
                <a:latin typeface="Cambria Math"/>
                <a:cs typeface="Cambria Math"/>
              </a:rPr>
              <a:t> </a:t>
            </a:r>
            <a:r>
              <a:rPr dirty="0" baseline="-39682" sz="2100" spc="405">
                <a:latin typeface="Cambria Math"/>
                <a:cs typeface="Cambria Math"/>
              </a:rPr>
              <a:t> </a:t>
            </a:r>
            <a:r>
              <a:rPr dirty="0" baseline="-39682" sz="2100" spc="1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02205" y="4615306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8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4466173"/>
            <a:ext cx="5297170" cy="120396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Times New Roman"/>
              <a:cs typeface="Times New Roman"/>
            </a:endParaRPr>
          </a:p>
          <a:p>
            <a:pPr marL="792480">
              <a:lnSpc>
                <a:spcPct val="100000"/>
              </a:lnSpc>
            </a:pP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-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 marR="5080">
              <a:lnSpc>
                <a:spcPct val="143600"/>
              </a:lnSpc>
              <a:spcBef>
                <a:spcPts val="305"/>
              </a:spcBef>
            </a:pPr>
            <a:r>
              <a:rPr dirty="0" sz="1400">
                <a:latin typeface="Times New Roman"/>
                <a:cs typeface="Times New Roman"/>
              </a:rPr>
              <a:t>Many </a:t>
            </a:r>
            <a:r>
              <a:rPr dirty="0" sz="1400" spc="-5">
                <a:latin typeface="Times New Roman"/>
                <a:cs typeface="Times New Roman"/>
              </a:rPr>
              <a:t>integrals can be expressed through beta and </a:t>
            </a:r>
            <a:r>
              <a:rPr dirty="0" sz="1400" spc="-10">
                <a:latin typeface="Times New Roman"/>
                <a:cs typeface="Times New Roman"/>
              </a:rPr>
              <a:t>gamma </a:t>
            </a:r>
            <a:r>
              <a:rPr dirty="0" sz="1400" spc="-5">
                <a:latin typeface="Times New Roman"/>
                <a:cs typeface="Times New Roman"/>
              </a:rPr>
              <a:t>functions. </a:t>
            </a:r>
            <a:r>
              <a:rPr dirty="0" sz="1400" spc="-10">
                <a:latin typeface="Times New Roman"/>
                <a:cs typeface="Times New Roman"/>
              </a:rPr>
              <a:t>Two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special interest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55575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6804" y="593940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6766" y="5837300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09466" y="5858890"/>
            <a:ext cx="99695" cy="0"/>
          </a:xfrm>
          <a:custGeom>
            <a:avLst/>
            <a:gdLst/>
            <a:ahLst/>
            <a:cxnLst/>
            <a:rect l="l" t="t" r="r" b="b"/>
            <a:pathLst>
              <a:path w="99695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7836" y="585889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5558154"/>
            <a:ext cx="4314825" cy="399415"/>
          </a:xfrm>
          <a:prstGeom prst="rect">
            <a:avLst/>
          </a:prstGeom>
        </p:spPr>
        <p:txBody>
          <a:bodyPr wrap="square" lIns="0" tIns="194310" rIns="0" bIns="0" rtlCol="0" vert="horz">
            <a:spAutoFit/>
          </a:bodyPr>
          <a:lstStyle/>
          <a:p>
            <a:pPr marL="161925">
              <a:lnSpc>
                <a:spcPts val="165"/>
              </a:lnSpc>
              <a:spcBef>
                <a:spcPts val="1530"/>
              </a:spcBef>
              <a:tabLst>
                <a:tab pos="2480310" algn="l"/>
                <a:tab pos="3408679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ts val="1350"/>
              </a:lnSpc>
              <a:tabLst>
                <a:tab pos="2647950" algn="l"/>
              </a:tabLst>
            </a:pP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60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409">
                <a:latin typeface="Cambria Math"/>
                <a:cs typeface="Cambria Math"/>
              </a:rPr>
              <a:t> </a:t>
            </a:r>
            <a:r>
              <a:rPr dirty="0" baseline="27777" sz="1500" spc="51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5136" y="5812916"/>
            <a:ext cx="897255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-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65853" y="5858890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8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32813" y="6438264"/>
            <a:ext cx="410209" cy="0"/>
          </a:xfrm>
          <a:custGeom>
            <a:avLst/>
            <a:gdLst/>
            <a:ahLst/>
            <a:cxnLst/>
            <a:rect l="l" t="t" r="r" b="b"/>
            <a:pathLst>
              <a:path w="410210" h="0">
                <a:moveTo>
                  <a:pt x="0" y="0"/>
                </a:moveTo>
                <a:lnTo>
                  <a:pt x="4099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06804" y="651852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98650" y="6273164"/>
            <a:ext cx="161163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sz="1600" spc="-5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6148196"/>
            <a:ext cx="2887345" cy="25336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55575">
              <a:lnSpc>
                <a:spcPts val="440"/>
              </a:lnSpc>
              <a:spcBef>
                <a:spcPts val="655"/>
              </a:spcBef>
              <a:tabLst>
                <a:tab pos="433070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795"/>
              </a:lnSpc>
              <a:tabLst>
                <a:tab pos="327660" algn="l"/>
                <a:tab pos="2768600" algn="l"/>
              </a:tabLst>
            </a:pPr>
            <a:r>
              <a:rPr dirty="0" baseline="-41666" sz="2100" spc="465">
                <a:latin typeface="Cambria Math"/>
                <a:cs typeface="Cambria Math"/>
              </a:rPr>
              <a:t>∫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	</a:t>
            </a:r>
            <a:r>
              <a:rPr dirty="0" sz="1400" spc="83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20113" y="6416420"/>
            <a:ext cx="27686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2661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0116" y="6438264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0" y="0"/>
                </a:moveTo>
                <a:lnTo>
                  <a:pt x="4465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391025" y="6297548"/>
            <a:ext cx="9429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6645630"/>
            <a:ext cx="3724275" cy="274510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7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Prove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ctr" marR="1809750">
              <a:lnSpc>
                <a:spcPts val="1200"/>
              </a:lnSpc>
              <a:spcBef>
                <a:spcPts val="67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680"/>
              </a:lnSpc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baseline="27777" sz="1500" spc="577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97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850265">
              <a:lnSpc>
                <a:spcPct val="100000"/>
              </a:lnSpc>
              <a:spcBef>
                <a:spcPts val="5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400" spc="-5">
                <a:latin typeface="Times New Roman"/>
                <a:cs typeface="Times New Roman"/>
              </a:rPr>
              <a:t>As then </a:t>
            </a:r>
            <a:r>
              <a:rPr dirty="0" sz="1400">
                <a:latin typeface="Times New Roman"/>
                <a:cs typeface="Times New Roman"/>
              </a:rPr>
              <a:t>and as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tabLst>
                <a:tab pos="221361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27777" sz="1500" spc="577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11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1166495">
              <a:lnSpc>
                <a:spcPct val="100000"/>
              </a:lnSpc>
              <a:spcBef>
                <a:spcPts val="1055"/>
              </a:spcBef>
              <a:tabLst>
                <a:tab pos="181991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539596"/>
            <a:ext cx="265303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27150" y="1449069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59153"/>
            <a:ext cx="2502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Prove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u="sng" baseline="41062" sz="1725" spc="-43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1062" sz="1725" spc="66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7222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062" sz="1725" spc="6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7222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062" sz="1725" spc="6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7222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062" sz="1725" spc="54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7222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96895" y="1481073"/>
            <a:ext cx="492759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1632699"/>
            <a:ext cx="1887220" cy="1292225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ctr" marR="12065">
              <a:lnSpc>
                <a:spcPct val="100000"/>
              </a:lnSpc>
              <a:spcBef>
                <a:spcPts val="580"/>
              </a:spcBef>
            </a:pPr>
            <a:r>
              <a:rPr dirty="0" sz="1000" spc="6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18110">
              <a:lnSpc>
                <a:spcPct val="100000"/>
              </a:lnSpc>
              <a:spcBef>
                <a:spcPts val="10"/>
              </a:spcBef>
            </a:pP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∫ </a:t>
            </a:r>
            <a:r>
              <a:rPr dirty="0" sz="1600" spc="15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33333" sz="1500" spc="772">
                <a:latin typeface="Cambria Math"/>
                <a:cs typeface="Cambria Math"/>
              </a:rPr>
              <a:t> </a:t>
            </a:r>
            <a:r>
              <a:rPr dirty="0" baseline="33333" sz="1500" spc="60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33333" sz="1500" spc="772">
                <a:latin typeface="Cambria Math"/>
                <a:cs typeface="Cambria Math"/>
              </a:rPr>
              <a:t> </a:t>
            </a:r>
            <a:r>
              <a:rPr dirty="0" baseline="33333" sz="1500" spc="367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198755">
              <a:lnSpc>
                <a:spcPct val="100000"/>
              </a:lnSpc>
              <a:spcBef>
                <a:spcPts val="1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8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3030981"/>
            <a:ext cx="24695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968" sz="2100">
                <a:latin typeface="Arial"/>
                <a:cs typeface="Arial"/>
              </a:rPr>
              <a:t>→</a:t>
            </a:r>
            <a:r>
              <a:rPr dirty="0" baseline="3968" sz="2100" spc="142">
                <a:latin typeface="Arial"/>
                <a:cs typeface="Arial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∫</a:t>
            </a:r>
            <a:r>
              <a:rPr dirty="0" baseline="58333" sz="1500" spc="930">
                <a:latin typeface="Cambria Math"/>
                <a:cs typeface="Cambria Math"/>
              </a:rPr>
              <a:t> </a:t>
            </a:r>
            <a:r>
              <a:rPr dirty="0" baseline="58333" sz="1500" spc="75">
                <a:latin typeface="Cambria Math"/>
                <a:cs typeface="Cambria Math"/>
              </a:rPr>
              <a:t> </a:t>
            </a:r>
            <a:r>
              <a:rPr dirty="0" baseline="3968" sz="2100" spc="644">
                <a:latin typeface="Cambria Math"/>
                <a:cs typeface="Cambria Math"/>
              </a:rPr>
              <a:t> </a:t>
            </a:r>
            <a:r>
              <a:rPr dirty="0" baseline="36111" sz="1500" spc="494">
                <a:latin typeface="Cambria Math"/>
                <a:cs typeface="Cambria Math"/>
              </a:rPr>
              <a:t> </a:t>
            </a:r>
            <a:r>
              <a:rPr dirty="0" baseline="36111" sz="1500" spc="637">
                <a:latin typeface="Cambria Math"/>
                <a:cs typeface="Cambria Math"/>
              </a:rPr>
              <a:t> </a:t>
            </a:r>
            <a:r>
              <a:rPr dirty="0" baseline="3968" sz="2100" spc="644">
                <a:latin typeface="Cambria Math"/>
                <a:cs typeface="Cambria Math"/>
              </a:rPr>
              <a:t> </a:t>
            </a:r>
            <a:r>
              <a:rPr dirty="0" baseline="36111" sz="1500" spc="772">
                <a:latin typeface="Cambria Math"/>
                <a:cs typeface="Cambria Math"/>
              </a:rPr>
              <a:t> </a:t>
            </a:r>
            <a:r>
              <a:rPr dirty="0" baseline="36111" sz="1500" spc="60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644">
                <a:latin typeface="Cambria Math"/>
                <a:cs typeface="Cambria Math"/>
              </a:rPr>
              <a:t> </a:t>
            </a:r>
            <a:r>
              <a:rPr dirty="0" baseline="3968" sz="2100" spc="390">
                <a:latin typeface="Cambria Math"/>
                <a:cs typeface="Cambria Math"/>
              </a:rPr>
              <a:t> </a:t>
            </a:r>
            <a:r>
              <a:rPr dirty="0" baseline="3968" sz="2100" spc="569">
                <a:latin typeface="Cambria Math"/>
                <a:cs typeface="Cambria Math"/>
              </a:rPr>
              <a:t> </a:t>
            </a:r>
            <a:r>
              <a:rPr dirty="0" baseline="36111" sz="1500" spc="772">
                <a:latin typeface="Cambria Math"/>
                <a:cs typeface="Cambria Math"/>
              </a:rPr>
              <a:t> </a:t>
            </a:r>
            <a:r>
              <a:rPr dirty="0" baseline="36111" sz="1500" spc="367">
                <a:latin typeface="Cambria Math"/>
                <a:cs typeface="Cambria Math"/>
              </a:rPr>
              <a:t> </a:t>
            </a:r>
            <a:r>
              <a:rPr dirty="0" baseline="3968" sz="2100" spc="690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95245" y="3180333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3458082"/>
            <a:ext cx="14897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7">
                <a:latin typeface="Times New Roman"/>
                <a:cs typeface="Times New Roman"/>
              </a:rPr>
              <a:t> 2</a:t>
            </a:r>
            <a:r>
              <a:rPr dirty="0" sz="1400" spc="-5">
                <a:latin typeface="Cambria Math"/>
                <a:cs typeface="Cambria Math"/>
              </a:rPr>
              <a:t>∫</a:t>
            </a:r>
            <a:r>
              <a:rPr dirty="0" baseline="52777" sz="1500" spc="1035">
                <a:latin typeface="Cambria Math"/>
                <a:cs typeface="Cambria Math"/>
              </a:rPr>
              <a:t> </a:t>
            </a:r>
            <a:r>
              <a:rPr dirty="0" baseline="52777" sz="1500" spc="15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33333" sz="1500" spc="652">
                <a:latin typeface="Cambria Math"/>
                <a:cs typeface="Cambria Math"/>
              </a:rPr>
              <a:t> </a:t>
            </a:r>
            <a:r>
              <a:rPr dirty="0" baseline="33333" sz="1500" spc="757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65972" sz="1200" spc="592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5262498"/>
            <a:ext cx="16751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baseline="1736" sz="2400" spc="494">
                <a:latin typeface="Cambria Math"/>
                <a:cs typeface="Cambria Math"/>
              </a:rPr>
              <a:t> </a:t>
            </a:r>
            <a:r>
              <a:rPr dirty="0" sz="1600" spc="65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∫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∫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6582" y="5187822"/>
            <a:ext cx="316357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23809" sz="2100" spc="712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baseline="-23809" sz="2100" spc="577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baseline="27777" sz="1200" spc="569">
                <a:latin typeface="Cambria Math"/>
                <a:cs typeface="Cambria Math"/>
              </a:rPr>
              <a:t> </a:t>
            </a:r>
            <a:r>
              <a:rPr dirty="0" baseline="-23809" sz="2100" spc="555">
                <a:latin typeface="Cambria Math"/>
                <a:cs typeface="Cambria Math"/>
              </a:rPr>
              <a:t>  </a:t>
            </a:r>
            <a:r>
              <a:rPr dirty="0" baseline="-23809" sz="2100" spc="547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baseline="-19097" sz="2400" spc="457">
                <a:latin typeface="Cambria Math"/>
                <a:cs typeface="Cambria Math"/>
              </a:rPr>
              <a:t> </a:t>
            </a:r>
            <a:r>
              <a:rPr dirty="0" baseline="-23809" sz="2100" spc="839">
                <a:latin typeface="Cambria Math"/>
                <a:cs typeface="Cambria Math"/>
              </a:rPr>
              <a:t> </a:t>
            </a:r>
            <a:r>
              <a:rPr dirty="0" baseline="-19097" sz="2400" spc="457">
                <a:latin typeface="Cambria Math"/>
                <a:cs typeface="Cambria Math"/>
              </a:rPr>
              <a:t> </a:t>
            </a:r>
            <a:r>
              <a:rPr dirty="0" baseline="-23809" sz="2100" spc="472">
                <a:latin typeface="Cambria Math"/>
                <a:cs typeface="Cambria Math"/>
              </a:rPr>
              <a:t>  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51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baseline="-19097" sz="2400" spc="457">
                <a:latin typeface="Cambria Math"/>
                <a:cs typeface="Cambria Math"/>
              </a:rPr>
              <a:t> </a:t>
            </a:r>
            <a:r>
              <a:rPr dirty="0" baseline="-23809" sz="2100" spc="839">
                <a:latin typeface="Cambria Math"/>
                <a:cs typeface="Cambria Math"/>
              </a:rPr>
              <a:t> </a:t>
            </a:r>
            <a:r>
              <a:rPr dirty="0" baseline="-19097" sz="2400" spc="457">
                <a:latin typeface="Cambria Math"/>
                <a:cs typeface="Cambria Math"/>
              </a:rPr>
              <a:t> </a:t>
            </a:r>
            <a:r>
              <a:rPr dirty="0" baseline="-23809" sz="2100" spc="742">
                <a:latin typeface="Cambria Math"/>
                <a:cs typeface="Cambria Math"/>
              </a:rPr>
              <a:t>   </a:t>
            </a:r>
            <a:r>
              <a:rPr dirty="0" baseline="-23809" sz="2100" spc="855">
                <a:latin typeface="Cambria Math"/>
                <a:cs typeface="Cambria Math"/>
              </a:rPr>
              <a:t> </a:t>
            </a:r>
            <a:endParaRPr baseline="-23809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8379" y="5108575"/>
            <a:ext cx="1333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3529148"/>
            <a:ext cx="4290695" cy="167132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14325">
              <a:lnSpc>
                <a:spcPct val="100000"/>
              </a:lnSpc>
              <a:spcBef>
                <a:spcPts val="44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-5">
                <a:latin typeface="Times New Roman"/>
                <a:cs typeface="Times New Roman"/>
              </a:rPr>
              <a:t>And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way</a:t>
            </a:r>
            <a:endParaRPr sz="1400">
              <a:latin typeface="Times New Roman"/>
              <a:cs typeface="Times New Roman"/>
            </a:endParaRPr>
          </a:p>
          <a:p>
            <a:pPr algn="ctr" marR="2238375">
              <a:lnSpc>
                <a:spcPct val="100000"/>
              </a:lnSpc>
              <a:spcBef>
                <a:spcPts val="595"/>
              </a:spcBef>
            </a:pPr>
            <a:r>
              <a:rPr dirty="0" sz="1000" spc="6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∫ </a:t>
            </a:r>
            <a:r>
              <a:rPr dirty="0" sz="1600" spc="1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33333" sz="1500" spc="494">
                <a:latin typeface="Cambria Math"/>
                <a:cs typeface="Cambria Math"/>
              </a:rPr>
              <a:t> </a:t>
            </a:r>
            <a:r>
              <a:rPr dirty="0" baseline="33333" sz="1500" spc="472">
                <a:latin typeface="Cambria Math"/>
                <a:cs typeface="Cambria Math"/>
              </a:rPr>
              <a:t> </a:t>
            </a:r>
            <a:r>
              <a:rPr dirty="0" baseline="33333" sz="1500" spc="794">
                <a:latin typeface="Cambria Math"/>
                <a:cs typeface="Cambria Math"/>
              </a:rPr>
              <a:t> </a:t>
            </a:r>
            <a:r>
              <a:rPr dirty="0" baseline="33333" sz="1500" spc="60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33333" sz="1500" spc="772">
                <a:latin typeface="Cambria Math"/>
                <a:cs typeface="Cambria Math"/>
              </a:rPr>
              <a:t> </a:t>
            </a:r>
            <a:r>
              <a:rPr dirty="0" baseline="33333" sz="1500" spc="487">
                <a:latin typeface="Cambria Math"/>
                <a:cs typeface="Cambria Math"/>
              </a:rPr>
              <a:t> </a:t>
            </a:r>
            <a:r>
              <a:rPr dirty="0" baseline="69444" sz="1200" spc="569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893444">
              <a:lnSpc>
                <a:spcPct val="100000"/>
              </a:lnSpc>
              <a:spcBef>
                <a:spcPts val="1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1400" spc="-5">
                <a:latin typeface="Times New Roman"/>
                <a:cs typeface="Times New Roman"/>
              </a:rPr>
              <a:t>Transforming to polar coordinates </a:t>
            </a:r>
            <a:r>
              <a:rPr dirty="0" sz="1400" spc="-10">
                <a:latin typeface="Times New Roman"/>
                <a:cs typeface="Times New Roman"/>
              </a:rPr>
              <a:t>[ </a:t>
            </a:r>
            <a:r>
              <a:rPr dirty="0" sz="1400">
                <a:latin typeface="Times New Roman"/>
                <a:cs typeface="Times New Roman"/>
              </a:rPr>
              <a:t>, y =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388745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07107" y="5181726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30907" y="5530722"/>
            <a:ext cx="3683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5115" algn="l"/>
              </a:tabLst>
            </a:pP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	</a:t>
            </a: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79777" y="5844666"/>
            <a:ext cx="90296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 </a:t>
            </a:r>
            <a:r>
              <a:rPr dirty="0" sz="1000" spc="-4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57982" y="5821806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5869304"/>
            <a:ext cx="1833880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05"/>
              </a:spcBef>
              <a:tabLst>
                <a:tab pos="1268730" algn="l"/>
                <a:tab pos="1616075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= </a:t>
            </a:r>
            <a:r>
              <a:rPr dirty="0" baseline="3968" sz="2100" spc="-15">
                <a:latin typeface="Times New Roman"/>
                <a:cs typeface="Times New Roman"/>
              </a:rPr>
              <a:t>4</a:t>
            </a:r>
            <a:r>
              <a:rPr dirty="0" baseline="3968" sz="2100" spc="6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2777" sz="1500" spc="1042">
                <a:latin typeface="Cambria Math"/>
                <a:cs typeface="Cambria Math"/>
              </a:rPr>
              <a:t> </a:t>
            </a:r>
            <a:r>
              <a:rPr dirty="0" baseline="52777" sz="1500" spc="15">
                <a:latin typeface="Cambria Math"/>
                <a:cs typeface="Cambria Math"/>
              </a:rPr>
              <a:t> </a:t>
            </a:r>
            <a:r>
              <a:rPr dirty="0" baseline="3968" sz="2100" spc="719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	</a:t>
            </a:r>
            <a:r>
              <a:rPr dirty="0" baseline="3968" sz="2100" spc="57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	</a:t>
            </a:r>
            <a:r>
              <a:rPr dirty="0" baseline="3968" sz="2100" spc="73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  <a:p>
            <a:pPr marL="376555">
              <a:lnSpc>
                <a:spcPts val="81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12007" y="5844666"/>
            <a:ext cx="350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45307" y="5858636"/>
            <a:ext cx="1126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11505" algn="l"/>
              </a:tabLst>
            </a:pPr>
            <a:r>
              <a:rPr dirty="0" sz="1400" spc="370">
                <a:latin typeface="Cambria Math"/>
                <a:cs typeface="Cambria Math"/>
              </a:rPr>
              <a:t>   </a:t>
            </a:r>
            <a:r>
              <a:rPr dirty="0" sz="1400" spc="370">
                <a:latin typeface="Cambria Math"/>
                <a:cs typeface="Cambria Math"/>
              </a:rPr>
              <a:t>	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8936" y="5844666"/>
            <a:ext cx="3384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44723" y="5753226"/>
            <a:ext cx="9715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36875" y="5869304"/>
            <a:ext cx="398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] [</a:t>
            </a:r>
            <a:r>
              <a:rPr dirty="0" baseline="3968" sz="2100" spc="-15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∫</a:t>
            </a:r>
            <a:r>
              <a:rPr dirty="0" baseline="27777" sz="1200" spc="450">
                <a:latin typeface="Cambria Math"/>
                <a:cs typeface="Cambria Math"/>
              </a:rPr>
              <a:t> </a:t>
            </a:r>
            <a:endParaRPr baseline="27777" sz="12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08147" y="598512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68977" y="5858636"/>
            <a:ext cx="5638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6204584"/>
            <a:ext cx="162941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 </a:t>
            </a:r>
            <a:r>
              <a:rPr dirty="0" sz="1600" spc="66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6666356"/>
            <a:ext cx="175387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36458" sz="2400" spc="922">
                <a:latin typeface="Cambria Math"/>
                <a:cs typeface="Cambria Math"/>
              </a:rPr>
              <a:t> </a:t>
            </a:r>
            <a:r>
              <a:rPr dirty="0" baseline="43650" sz="2100" spc="412">
                <a:latin typeface="Cambria Math"/>
                <a:cs typeface="Cambria Math"/>
              </a:rPr>
              <a:t> </a:t>
            </a:r>
            <a:r>
              <a:rPr dirty="0" baseline="36458" sz="2400" spc="832">
                <a:latin typeface="Cambria Math"/>
                <a:cs typeface="Cambria Math"/>
              </a:rPr>
              <a:t> </a:t>
            </a:r>
            <a:r>
              <a:rPr dirty="0" baseline="43650" sz="2100" spc="412">
                <a:latin typeface="Cambria Math"/>
                <a:cs typeface="Cambria Math"/>
              </a:rPr>
              <a:t> </a:t>
            </a:r>
            <a:r>
              <a:rPr dirty="0" baseline="36458" sz="2400" spc="922">
                <a:latin typeface="Cambria Math"/>
                <a:cs typeface="Cambria Math"/>
              </a:rPr>
              <a:t> </a:t>
            </a:r>
            <a:r>
              <a:rPr dirty="0" baseline="43650" sz="2100" spc="412">
                <a:latin typeface="Cambria Math"/>
                <a:cs typeface="Cambria Math"/>
              </a:rPr>
              <a:t> </a:t>
            </a:r>
            <a:r>
              <a:rPr dirty="0" baseline="36458" sz="2400" spc="765">
                <a:latin typeface="Cambria Math"/>
                <a:cs typeface="Cambria Math"/>
              </a:rPr>
              <a:t> </a:t>
            </a:r>
            <a:r>
              <a:rPr dirty="0" baseline="43650" sz="2100" spc="405">
                <a:latin typeface="Cambria Math"/>
                <a:cs typeface="Cambria Math"/>
              </a:rPr>
              <a:t> </a:t>
            </a:r>
            <a:endParaRPr baseline="43650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05914" y="6785228"/>
            <a:ext cx="75565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509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098801" y="6831456"/>
            <a:ext cx="770255" cy="0"/>
          </a:xfrm>
          <a:custGeom>
            <a:avLst/>
            <a:gdLst/>
            <a:ahLst/>
            <a:cxnLst/>
            <a:rect l="l" t="t" r="r" b="b"/>
            <a:pathLst>
              <a:path w="770255" h="0">
                <a:moveTo>
                  <a:pt x="0" y="0"/>
                </a:moveTo>
                <a:lnTo>
                  <a:pt x="7699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327150" y="7248525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9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7169277"/>
            <a:ext cx="2270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Evaluate</a:t>
            </a:r>
            <a:r>
              <a:rPr dirty="0" baseline="3968" sz="2100" spc="142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∫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50000" sz="1500" spc="7">
                <a:latin typeface="Cambria Math"/>
                <a:cs typeface="Cambria Math"/>
              </a:rPr>
              <a:t> </a:t>
            </a:r>
            <a:r>
              <a:rPr dirty="0" baseline="3968" sz="2100" spc="77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1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712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3968" sz="2100" spc="690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12975" y="728510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7374719"/>
            <a:ext cx="1997710" cy="974725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algn="ctr" marR="1676400">
              <a:lnSpc>
                <a:spcPct val="100000"/>
              </a:lnSpc>
              <a:spcBef>
                <a:spcPts val="107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ctr" marR="1604010">
              <a:lnSpc>
                <a:spcPts val="1200"/>
              </a:lnSpc>
              <a:spcBef>
                <a:spcPts val="69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680"/>
              </a:lnSpc>
            </a:pP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algn="ctr" marR="1735455">
              <a:lnSpc>
                <a:spcPct val="100000"/>
              </a:lnSpc>
              <a:spcBef>
                <a:spcPts val="5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9080" y="8336308"/>
            <a:ext cx="720725" cy="86995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-7">
                <a:latin typeface="Times New Roman"/>
                <a:cs typeface="Times New Roman"/>
              </a:rPr>
              <a:t> </a:t>
            </a: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3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3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  <a:p>
            <a:pPr marL="294005">
              <a:lnSpc>
                <a:spcPct val="100000"/>
              </a:lnSpc>
              <a:spcBef>
                <a:spcPts val="1255"/>
              </a:spcBef>
            </a:pP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-7">
                <a:latin typeface="Times New Roman"/>
                <a:cs typeface="Times New Roman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17475">
              <a:lnSpc>
                <a:spcPct val="100000"/>
              </a:lnSpc>
              <a:spcBef>
                <a:spcPts val="1260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86510" y="9027921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4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27150" y="1479550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400301"/>
            <a:ext cx="1640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 </a:t>
            </a:r>
            <a:r>
              <a:rPr dirty="0" baseline="3968" sz="2100">
                <a:latin typeface="Times New Roman"/>
                <a:cs typeface="Times New Roman"/>
              </a:rPr>
              <a:t>/ </a:t>
            </a:r>
            <a:r>
              <a:rPr dirty="0" baseline="3968" sz="2100" spc="-7">
                <a:latin typeface="Times New Roman"/>
                <a:cs typeface="Times New Roman"/>
              </a:rPr>
              <a:t>Show that</a:t>
            </a:r>
            <a:r>
              <a:rPr dirty="0" baseline="3968" sz="2100" spc="-24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  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7082" y="1389633"/>
            <a:ext cx="5213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8478" y="1375917"/>
            <a:ext cx="3371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468" y="539596"/>
            <a:ext cx="2653030" cy="10140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algn="r" marR="729615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750">
              <a:latin typeface="Times New Roman"/>
              <a:cs typeface="Times New Roman"/>
            </a:endParaRPr>
          </a:p>
          <a:p>
            <a:pPr algn="r" marR="132080">
              <a:lnSpc>
                <a:spcPct val="100000"/>
              </a:lnSpc>
              <a:spcBef>
                <a:spcPts val="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04998" y="142316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3851" y="151612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97248" y="1389633"/>
            <a:ext cx="609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5136" y="1296974"/>
            <a:ext cx="577215" cy="41592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30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sz="1150" spc="45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400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1767585"/>
            <a:ext cx="313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2140966"/>
            <a:ext cx="4216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4538" y="2035809"/>
            <a:ext cx="134556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33730" sz="2100" spc="877">
                <a:latin typeface="Cambria Math"/>
                <a:cs typeface="Cambria Math"/>
              </a:rPr>
              <a:t> </a:t>
            </a:r>
            <a:r>
              <a:rPr dirty="0" baseline="-31746" sz="2100" spc="412">
                <a:latin typeface="Cambria Math"/>
                <a:cs typeface="Cambria Math"/>
              </a:rPr>
              <a:t> </a:t>
            </a:r>
            <a:r>
              <a:rPr dirty="0" baseline="-33730" sz="2100" spc="772">
                <a:latin typeface="Cambria Math"/>
                <a:cs typeface="Cambria Math"/>
              </a:rPr>
              <a:t> </a:t>
            </a:r>
            <a:r>
              <a:rPr dirty="0" baseline="-33730" sz="2100" spc="-37">
                <a:latin typeface="Cambria Math"/>
                <a:cs typeface="Cambria Math"/>
              </a:rPr>
              <a:t> </a:t>
            </a:r>
            <a:r>
              <a:rPr dirty="0" baseline="-33730" sz="2100" spc="-127">
                <a:latin typeface="Cambria Math"/>
                <a:cs typeface="Cambria Math"/>
              </a:rPr>
              <a:t> </a:t>
            </a:r>
            <a:r>
              <a:rPr dirty="0" baseline="-33730" sz="2100" spc="742">
                <a:latin typeface="Cambria Math"/>
                <a:cs typeface="Cambria Math"/>
              </a:rPr>
              <a:t> </a:t>
            </a:r>
            <a:r>
              <a:rPr dirty="0" baseline="-31746" sz="2100" spc="405">
                <a:latin typeface="Cambria Math"/>
                <a:cs typeface="Cambria Math"/>
              </a:rPr>
              <a:t> </a:t>
            </a:r>
            <a:r>
              <a:rPr dirty="0" baseline="-31746" sz="2100" spc="120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120">
                <a:latin typeface="Cambria Math"/>
                <a:cs typeface="Cambria Math"/>
              </a:rPr>
              <a:t> </a:t>
            </a: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30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75686" y="2262886"/>
            <a:ext cx="49149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400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23971" y="2140966"/>
            <a:ext cx="16948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9435" algn="l"/>
                <a:tab pos="1336675" algn="l"/>
              </a:tabLst>
            </a:pPr>
            <a:r>
              <a:rPr dirty="0" sz="1400">
                <a:latin typeface="Times New Roman"/>
                <a:cs typeface="Times New Roman"/>
              </a:rPr>
              <a:t>th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33044" y="2140966"/>
            <a:ext cx="1198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1640" algn="l"/>
                <a:tab pos="1047750" algn="l"/>
              </a:tabLst>
            </a:pP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q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al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82013" y="2511297"/>
            <a:ext cx="984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9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394713" y="2661157"/>
            <a:ext cx="71755" cy="7620"/>
          </a:xfrm>
          <a:custGeom>
            <a:avLst/>
            <a:gdLst/>
            <a:ahLst/>
            <a:cxnLst/>
            <a:rect l="l" t="t" r="r" b="b"/>
            <a:pathLst>
              <a:path w="71755" h="7619">
                <a:moveTo>
                  <a:pt x="0" y="7619"/>
                </a:moveTo>
                <a:lnTo>
                  <a:pt x="71628" y="7619"/>
                </a:lnTo>
                <a:lnTo>
                  <a:pt x="71628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345438" y="274294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9080" y="2627121"/>
            <a:ext cx="2291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15">
                <a:latin typeface="Times New Roman"/>
                <a:cs typeface="Times New Roman"/>
              </a:rPr>
              <a:t>(2</a:t>
            </a:r>
            <a:r>
              <a:rPr dirty="0" sz="1400" spc="10">
                <a:latin typeface="Cambria Math"/>
                <a:cs typeface="Cambria Math"/>
              </a:rPr>
              <a:t>∫</a:t>
            </a:r>
            <a:r>
              <a:rPr dirty="0" baseline="27777" sz="1200" spc="450">
                <a:latin typeface="Cambria Math"/>
                <a:cs typeface="Cambria Math"/>
              </a:rPr>
              <a:t> </a:t>
            </a:r>
            <a:r>
              <a:rPr dirty="0" baseline="27777" sz="1200">
                <a:latin typeface="Cambria Math"/>
                <a:cs typeface="Cambria Math"/>
              </a:rPr>
              <a:t> </a:t>
            </a:r>
            <a:r>
              <a:rPr dirty="0" baseline="27777" sz="1200" spc="-112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</a:t>
            </a:r>
            <a:r>
              <a:rPr dirty="0" baseline="3968" sz="2100" spc="509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33333" sz="1500" spc="675">
                <a:latin typeface="Cambria Math"/>
                <a:cs typeface="Cambria Math"/>
              </a:rPr>
              <a:t> </a:t>
            </a:r>
            <a:r>
              <a:rPr dirty="0" baseline="33333" sz="1500" spc="757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465">
                <a:latin typeface="Cambria Math"/>
                <a:cs typeface="Cambria Math"/>
              </a:rPr>
              <a:t> </a:t>
            </a:r>
            <a:r>
              <a:rPr dirty="0" baseline="3968" sz="2100" spc="547">
                <a:latin typeface="Cambria Math"/>
                <a:cs typeface="Cambria Math"/>
              </a:rPr>
              <a:t> </a:t>
            </a:r>
            <a:r>
              <a:rPr dirty="0" baseline="3968" sz="2100" spc="615">
                <a:latin typeface="Cambria Math"/>
                <a:cs typeface="Cambria Math"/>
              </a:rPr>
              <a:t> </a:t>
            </a:r>
            <a:r>
              <a:rPr dirty="0" baseline="33333" sz="1500" spc="517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2950210"/>
            <a:ext cx="3248025" cy="8331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22019">
              <a:lnSpc>
                <a:spcPts val="12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680"/>
              </a:lnSpc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1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40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856615">
              <a:lnSpc>
                <a:spcPct val="100000"/>
              </a:lnSpc>
              <a:spcBef>
                <a:spcPts val="5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3883278"/>
            <a:ext cx="345630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As then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 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82465" y="40250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89069" y="4023994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378966" y="4215510"/>
            <a:ext cx="4805680" cy="1367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5580">
              <a:lnSpc>
                <a:spcPts val="12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52069">
              <a:lnSpc>
                <a:spcPts val="1680"/>
              </a:lnSpc>
            </a:pP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1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9539">
              <a:lnSpc>
                <a:spcPct val="100000"/>
              </a:lnSpc>
              <a:spcBef>
                <a:spcPts val="5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9159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97305">
              <a:lnSpc>
                <a:spcPts val="944"/>
              </a:lnSpc>
              <a:spcBef>
                <a:spcPts val="9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927100">
              <a:lnSpc>
                <a:spcPts val="1425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9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26185">
              <a:lnSpc>
                <a:spcPct val="100000"/>
              </a:lnSpc>
              <a:spcBef>
                <a:spcPts val="5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800" spc="39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91666" y="5584570"/>
            <a:ext cx="71755" cy="7620"/>
          </a:xfrm>
          <a:custGeom>
            <a:avLst/>
            <a:gdLst/>
            <a:ahLst/>
            <a:cxnLst/>
            <a:rect l="l" t="t" r="r" b="b"/>
            <a:pathLst>
              <a:path w="71755" h="7620">
                <a:moveTo>
                  <a:pt x="0" y="7620"/>
                </a:moveTo>
                <a:lnTo>
                  <a:pt x="71628" y="7620"/>
                </a:lnTo>
                <a:lnTo>
                  <a:pt x="71628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342389" y="566635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5550534"/>
            <a:ext cx="45485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968" sz="2100" spc="-1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∫</a:t>
            </a:r>
            <a:r>
              <a:rPr dirty="0" baseline="27777" sz="1200" spc="450">
                <a:latin typeface="Cambria Math"/>
                <a:cs typeface="Cambria Math"/>
              </a:rPr>
              <a:t> </a:t>
            </a:r>
            <a:r>
              <a:rPr dirty="0" baseline="27777" sz="1200">
                <a:latin typeface="Cambria Math"/>
                <a:cs typeface="Cambria Math"/>
              </a:rPr>
              <a:t> </a:t>
            </a:r>
            <a:r>
              <a:rPr dirty="0" baseline="27777" sz="1200" spc="-112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</a:t>
            </a:r>
            <a:r>
              <a:rPr dirty="0" baseline="3968" sz="2100" spc="509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33333" sz="1500" spc="76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</a:t>
            </a:r>
            <a:r>
              <a:rPr dirty="0" baseline="3968" sz="2100" spc="51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135">
                <a:latin typeface="Cambria Math"/>
                <a:cs typeface="Cambria Math"/>
              </a:rPr>
              <a:t> </a:t>
            </a:r>
            <a:r>
              <a:rPr dirty="0" baseline="3968" sz="2100" spc="555">
                <a:latin typeface="Cambria Math"/>
                <a:cs typeface="Cambria Math"/>
              </a:rPr>
              <a:t>  </a:t>
            </a:r>
            <a:r>
              <a:rPr dirty="0" baseline="3968" sz="2100" spc="637">
                <a:latin typeface="Cambria Math"/>
                <a:cs typeface="Cambria Math"/>
              </a:rPr>
              <a:t> </a:t>
            </a:r>
            <a:r>
              <a:rPr dirty="0" baseline="33333" sz="1500" spc="525">
                <a:latin typeface="Cambria Math"/>
                <a:cs typeface="Cambria Math"/>
              </a:rPr>
              <a:t> </a:t>
            </a:r>
            <a:r>
              <a:rPr dirty="0" baseline="33333" sz="1500" spc="63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555">
                <a:latin typeface="Cambria Math"/>
                <a:cs typeface="Cambria Math"/>
              </a:rPr>
              <a:t>  </a:t>
            </a:r>
            <a:r>
              <a:rPr dirty="0" baseline="3968" sz="2100" spc="637">
                <a:latin typeface="Cambria Math"/>
                <a:cs typeface="Cambria Math"/>
              </a:rPr>
              <a:t> </a:t>
            </a:r>
            <a:r>
              <a:rPr dirty="0" baseline="33333" sz="1500" spc="742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247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135">
                <a:latin typeface="Cambria Math"/>
                <a:cs typeface="Cambria Math"/>
              </a:rPr>
              <a:t> </a:t>
            </a:r>
            <a:r>
              <a:rPr dirty="0" baseline="3968" sz="2100" spc="419">
                <a:latin typeface="Cambria Math"/>
                <a:cs typeface="Cambria Math"/>
              </a:rPr>
              <a:t> 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5952" sz="2100" spc="405">
                <a:latin typeface="Cambria Math"/>
                <a:cs typeface="Cambria Math"/>
              </a:rPr>
              <a:t> </a:t>
            </a:r>
            <a:r>
              <a:rPr dirty="0" baseline="5952" sz="2100" spc="-135">
                <a:latin typeface="Cambria Math"/>
                <a:cs typeface="Cambria Math"/>
              </a:rPr>
              <a:t> </a:t>
            </a:r>
            <a:r>
              <a:rPr dirty="0" baseline="3968" sz="2100" spc="465">
                <a:latin typeface="Cambria Math"/>
                <a:cs typeface="Cambria Math"/>
              </a:rPr>
              <a:t> </a:t>
            </a:r>
            <a:r>
              <a:rPr dirty="0" baseline="3968" sz="2100" spc="547">
                <a:latin typeface="Cambria Math"/>
                <a:cs typeface="Cambria Math"/>
              </a:rPr>
              <a:t>  </a:t>
            </a:r>
            <a:r>
              <a:rPr dirty="0" baseline="5952" sz="2100" spc="412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5952" sz="2100" spc="390">
                <a:latin typeface="Cambria Math"/>
                <a:cs typeface="Cambria Math"/>
              </a:rPr>
              <a:t> </a:t>
            </a:r>
            <a:r>
              <a:rPr dirty="0" baseline="3968" sz="2100" spc="270">
                <a:latin typeface="Cambria Math"/>
                <a:cs typeface="Cambria Math"/>
              </a:rPr>
              <a:t> </a:t>
            </a:r>
            <a:r>
              <a:rPr dirty="0" baseline="3968" sz="2100" spc="-120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07338" y="6001892"/>
            <a:ext cx="1447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 Math"/>
                <a:cs typeface="Cambria Math"/>
              </a:rPr>
              <a:t>∫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5991225"/>
            <a:ext cx="7150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8625" algn="l"/>
              </a:tabLst>
            </a:pPr>
            <a:r>
              <a:rPr dirty="0" sz="1400">
                <a:latin typeface="Arial"/>
                <a:cs typeface="Arial"/>
              </a:rPr>
              <a:t>→	</a:t>
            </a:r>
            <a:r>
              <a:rPr dirty="0" sz="1600" spc="375">
                <a:latin typeface="Cambria Math"/>
                <a:cs typeface="Cambria Math"/>
              </a:rPr>
              <a:t> </a:t>
            </a:r>
            <a:r>
              <a:rPr dirty="0" sz="1600" spc="355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26210" y="5866002"/>
            <a:ext cx="111125" cy="17018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32305" y="6024752"/>
            <a:ext cx="9715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85061" y="6131433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22450" y="5991225"/>
            <a:ext cx="21145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735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20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42">
                <a:latin typeface="Cambria Math"/>
                <a:cs typeface="Cambria Math"/>
              </a:rPr>
              <a:t> </a:t>
            </a:r>
            <a:r>
              <a:rPr dirty="0" sz="1600" spc="420">
                <a:latin typeface="Cambria Math"/>
                <a:cs typeface="Cambria Math"/>
              </a:rPr>
              <a:t> 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2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sz="1600" spc="52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967353" y="5927216"/>
            <a:ext cx="46609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70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-2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44136" y="6149720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980053" y="6149466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 h="0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848357" y="6462140"/>
            <a:ext cx="38227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74977" y="6376796"/>
            <a:ext cx="97155" cy="17018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17472" y="6510908"/>
            <a:ext cx="6559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127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∫</a:t>
            </a:r>
            <a:r>
              <a:rPr dirty="0" baseline="35087" sz="1425" spc="472">
                <a:latin typeface="Cambria Math"/>
                <a:cs typeface="Cambria Math"/>
              </a:rPr>
              <a:t> </a:t>
            </a:r>
            <a:r>
              <a:rPr dirty="0" baseline="35087" sz="1425" spc="44">
                <a:latin typeface="Cambria Math"/>
                <a:cs typeface="Cambria Math"/>
              </a:rPr>
              <a:t> </a:t>
            </a:r>
            <a:r>
              <a:rPr dirty="0" baseline="3472" sz="2400" spc="562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38402" y="6635876"/>
            <a:ext cx="106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12975" y="6500240"/>
            <a:ext cx="16357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2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50">
                <a:latin typeface="Cambria Math"/>
                <a:cs typeface="Cambria Math"/>
              </a:rPr>
              <a:t> </a:t>
            </a:r>
            <a:r>
              <a:rPr dirty="0" sz="1600" spc="420">
                <a:latin typeface="Cambria Math"/>
                <a:cs typeface="Cambria Math"/>
              </a:rPr>
              <a:t>  </a:t>
            </a:r>
            <a:r>
              <a:rPr dirty="0" sz="1600" spc="409">
                <a:latin typeface="Cambria Math"/>
                <a:cs typeface="Cambria Math"/>
              </a:rPr>
              <a:t> </a:t>
            </a:r>
            <a:r>
              <a:rPr dirty="0" baseline="24154" sz="1725" spc="585">
                <a:latin typeface="Cambria Math"/>
                <a:cs typeface="Cambria Math"/>
              </a:rPr>
              <a:t> </a:t>
            </a:r>
            <a:r>
              <a:rPr dirty="0" baseline="24154" sz="1725" spc="562">
                <a:latin typeface="Cambria Math"/>
                <a:cs typeface="Cambria Math"/>
              </a:rPr>
              <a:t> </a:t>
            </a:r>
            <a:r>
              <a:rPr dirty="0" baseline="24154" sz="1725" spc="907">
                <a:latin typeface="Cambria Math"/>
                <a:cs typeface="Cambria Math"/>
              </a:rPr>
              <a:t> </a:t>
            </a:r>
            <a:r>
              <a:rPr dirty="0" baseline="24154" sz="1725" spc="65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09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sz="1600" spc="520">
                <a:latin typeface="Cambria Math"/>
                <a:cs typeface="Cambria Math"/>
              </a:rPr>
              <a:t> </a:t>
            </a:r>
            <a:r>
              <a:rPr dirty="0" sz="16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12489" y="6451472"/>
            <a:ext cx="57531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40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14013" y="6646544"/>
            <a:ext cx="57340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925189" y="6665340"/>
            <a:ext cx="551815" cy="0"/>
          </a:xfrm>
          <a:custGeom>
            <a:avLst/>
            <a:gdLst/>
            <a:ahLst/>
            <a:cxnLst/>
            <a:rect l="l" t="t" r="r" b="b"/>
            <a:pathLst>
              <a:path w="551814" h="0">
                <a:moveTo>
                  <a:pt x="0" y="0"/>
                </a:moveTo>
                <a:lnTo>
                  <a:pt x="551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2307463" y="6894956"/>
            <a:ext cx="9842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9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320163" y="7044816"/>
            <a:ext cx="71755" cy="7620"/>
          </a:xfrm>
          <a:custGeom>
            <a:avLst/>
            <a:gdLst/>
            <a:ahLst/>
            <a:cxnLst/>
            <a:rect l="l" t="t" r="r" b="b"/>
            <a:pathLst>
              <a:path w="71755" h="7620">
                <a:moveTo>
                  <a:pt x="0" y="7620"/>
                </a:moveTo>
                <a:lnTo>
                  <a:pt x="71627" y="7620"/>
                </a:lnTo>
                <a:lnTo>
                  <a:pt x="71627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270886" y="712660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29080" y="7010780"/>
            <a:ext cx="21062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-7">
                <a:latin typeface="Times New Roman"/>
                <a:cs typeface="Times New Roman"/>
              </a:rPr>
              <a:t>Ex</a:t>
            </a:r>
            <a:r>
              <a:rPr dirty="0" baseline="-6172" sz="1350" spc="-7">
                <a:latin typeface="Times New Roman"/>
                <a:cs typeface="Times New Roman"/>
              </a:rPr>
              <a:t>11</a:t>
            </a:r>
            <a:r>
              <a:rPr dirty="0" baseline="3968" sz="2100" spc="-7">
                <a:latin typeface="Times New Roman"/>
                <a:cs typeface="Times New Roman"/>
              </a:rPr>
              <a:t>/ Evaluate</a:t>
            </a:r>
            <a:r>
              <a:rPr dirty="0" baseline="3968" sz="210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∫</a:t>
            </a:r>
            <a:r>
              <a:rPr dirty="0" baseline="27777" sz="1200" spc="450">
                <a:latin typeface="Cambria Math"/>
                <a:cs typeface="Cambria Math"/>
              </a:rPr>
              <a:t> </a:t>
            </a:r>
            <a:r>
              <a:rPr dirty="0" baseline="27777" sz="1200">
                <a:latin typeface="Cambria Math"/>
                <a:cs typeface="Cambria Math"/>
              </a:rPr>
              <a:t> </a:t>
            </a:r>
            <a:r>
              <a:rPr dirty="0" baseline="27777" sz="1200" spc="-97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</a:t>
            </a:r>
            <a:r>
              <a:rPr dirty="0" baseline="3968" sz="2100" spc="509">
                <a:latin typeface="Cambria Math"/>
                <a:cs typeface="Cambria Math"/>
              </a:rPr>
              <a:t> </a:t>
            </a:r>
            <a:r>
              <a:rPr dirty="0" baseline="33333" sz="1500" spc="615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r>
              <a:rPr dirty="0" baseline="3968" sz="2100" spc="-135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757">
                <a:latin typeface="Cambria Math"/>
                <a:cs typeface="Cambria Math"/>
              </a:rPr>
              <a:t> </a:t>
            </a:r>
            <a:r>
              <a:rPr dirty="0" baseline="3968" sz="2100" spc="682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7244151"/>
            <a:ext cx="313055" cy="55499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 marL="85725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06804" y="80684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78735" y="7621904"/>
            <a:ext cx="1123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78382" y="7760589"/>
            <a:ext cx="1405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1889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13202" y="80684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31950" y="7833740"/>
            <a:ext cx="20320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20165" algn="l"/>
                <a:tab pos="194500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29080" y="7847456"/>
            <a:ext cx="2990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29080" y="8332469"/>
            <a:ext cx="18503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893186" y="8467089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129080" y="8397009"/>
            <a:ext cx="1850389" cy="57721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0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r" marR="66675">
              <a:lnSpc>
                <a:spcPct val="100000"/>
              </a:lnSpc>
              <a:spcBef>
                <a:spcPts val="860"/>
              </a:spcBef>
            </a:pP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981070" y="8638184"/>
            <a:ext cx="9906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993770" y="886942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831594" y="927887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404874" y="951351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129080" y="9292538"/>
            <a:ext cx="2014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21279" y="9278873"/>
            <a:ext cx="3486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470405" y="9067038"/>
            <a:ext cx="14039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34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476502" y="9205721"/>
            <a:ext cx="13900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0365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696082" y="951351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51986" y="9292538"/>
            <a:ext cx="563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97833" y="9278873"/>
            <a:ext cx="3397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319396" y="9292538"/>
            <a:ext cx="473709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29080" y="1400301"/>
            <a:ext cx="6553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  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baseline="3968" sz="2100" spc="472">
                <a:latin typeface="Cambria Math"/>
                <a:cs typeface="Cambria Math"/>
              </a:rPr>
              <a:t> 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468" y="539596"/>
            <a:ext cx="2653030" cy="892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85979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1638" y="142316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0489" y="151612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1489" y="1375917"/>
            <a:ext cx="1199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73760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92198" y="1389633"/>
            <a:ext cx="1467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4869" algn="l"/>
              </a:tabLst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78478" y="1296974"/>
            <a:ext cx="577850" cy="41592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9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4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2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30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605">
                <a:latin typeface="Cambria Math"/>
                <a:cs typeface="Cambria Math"/>
              </a:rPr>
              <a:t> </a:t>
            </a: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6210" y="1817877"/>
            <a:ext cx="111125" cy="17018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85061" y="2083053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09951" y="1955545"/>
            <a:ext cx="73660" cy="9525"/>
          </a:xfrm>
          <a:custGeom>
            <a:avLst/>
            <a:gdLst/>
            <a:ahLst/>
            <a:cxnLst/>
            <a:rect l="l" t="t" r="r" b="b"/>
            <a:pathLst>
              <a:path w="73660" h="9525">
                <a:moveTo>
                  <a:pt x="0" y="9143"/>
                </a:moveTo>
                <a:lnTo>
                  <a:pt x="73151" y="9143"/>
                </a:lnTo>
                <a:lnTo>
                  <a:pt x="73151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28467" y="1955545"/>
            <a:ext cx="73660" cy="9525"/>
          </a:xfrm>
          <a:custGeom>
            <a:avLst/>
            <a:gdLst/>
            <a:ahLst/>
            <a:cxnLst/>
            <a:rect l="l" t="t" r="r" b="b"/>
            <a:pathLst>
              <a:path w="73660" h="9525">
                <a:moveTo>
                  <a:pt x="0" y="9143"/>
                </a:moveTo>
                <a:lnTo>
                  <a:pt x="73152" y="9143"/>
                </a:lnTo>
                <a:lnTo>
                  <a:pt x="73152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725039" y="1825498"/>
            <a:ext cx="661035" cy="2235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sz="1150" spc="80">
                <a:latin typeface="Cambria Math"/>
                <a:cs typeface="Cambria Math"/>
              </a:rPr>
              <a:t>(</a:t>
            </a:r>
            <a:r>
              <a:rPr dirty="0" baseline="33816" sz="1725" spc="120">
                <a:latin typeface="Cambria Math"/>
                <a:cs typeface="Cambria Math"/>
              </a:rPr>
              <a:t> </a:t>
            </a:r>
            <a:r>
              <a:rPr dirty="0" sz="1150" spc="80">
                <a:latin typeface="Cambria Math"/>
                <a:cs typeface="Cambria Math"/>
              </a:rPr>
              <a:t>) (</a:t>
            </a:r>
            <a:r>
              <a:rPr dirty="0" baseline="33816" sz="1725" spc="412">
                <a:latin typeface="Cambria Math"/>
                <a:cs typeface="Cambria Math"/>
              </a:rPr>
              <a:t> </a:t>
            </a:r>
            <a:r>
              <a:rPr dirty="0" sz="1150" spc="85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15107" y="2251201"/>
            <a:ext cx="73660" cy="9525"/>
          </a:xfrm>
          <a:custGeom>
            <a:avLst/>
            <a:gdLst/>
            <a:ahLst/>
            <a:cxnLst/>
            <a:rect l="l" t="t" r="r" b="b"/>
            <a:pathLst>
              <a:path w="73660" h="9525">
                <a:moveTo>
                  <a:pt x="0" y="9144"/>
                </a:moveTo>
                <a:lnTo>
                  <a:pt x="73151" y="9144"/>
                </a:lnTo>
                <a:lnTo>
                  <a:pt x="7315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002407" y="2223261"/>
            <a:ext cx="297815" cy="18669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50" spc="350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  </a:t>
            </a:r>
            <a:r>
              <a:rPr dirty="0" sz="1050" spc="50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38754" y="2121153"/>
            <a:ext cx="633730" cy="2235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sz="1150" spc="80">
                <a:latin typeface="Cambria Math"/>
                <a:cs typeface="Cambria Math"/>
              </a:rPr>
              <a:t>(</a:t>
            </a:r>
            <a:r>
              <a:rPr dirty="0" u="sng" baseline="33816" sz="1725" spc="18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150" spc="85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1953513"/>
            <a:ext cx="2463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0539" algn="l"/>
                <a:tab pos="2099310" algn="l"/>
              </a:tabLst>
            </a:pPr>
            <a:r>
              <a:rPr dirty="0" baseline="3968" sz="2100" spc="30">
                <a:latin typeface="Arial"/>
                <a:cs typeface="Arial"/>
              </a:rPr>
              <a:t>→</a:t>
            </a:r>
            <a:r>
              <a:rPr dirty="0" sz="1600" spc="20">
                <a:latin typeface="Cambria Math"/>
                <a:cs typeface="Cambria Math"/>
              </a:rPr>
              <a:t>∫</a:t>
            </a:r>
            <a:r>
              <a:rPr dirty="0" baseline="26315" sz="1425" spc="525">
                <a:latin typeface="Cambria Math"/>
                <a:cs typeface="Cambria Math"/>
              </a:rPr>
              <a:t> </a:t>
            </a:r>
            <a:r>
              <a:rPr dirty="0" baseline="26315" sz="1425">
                <a:latin typeface="Cambria Math"/>
                <a:cs typeface="Cambria Math"/>
              </a:rPr>
              <a:t> </a:t>
            </a:r>
            <a:r>
              <a:rPr dirty="0" baseline="26315" sz="1425" spc="-142">
                <a:latin typeface="Cambria Math"/>
                <a:cs typeface="Cambria Math"/>
              </a:rPr>
              <a:t> </a:t>
            </a:r>
            <a:r>
              <a:rPr dirty="0" baseline="3472" sz="2400" spc="562">
                <a:latin typeface="Cambria Math"/>
                <a:cs typeface="Cambria Math"/>
              </a:rPr>
              <a:t> </a:t>
            </a:r>
            <a:r>
              <a:rPr dirty="0" baseline="3472" sz="2400" spc="532">
                <a:latin typeface="Cambria Math"/>
                <a:cs typeface="Cambria Math"/>
              </a:rPr>
              <a:t> </a:t>
            </a:r>
            <a:r>
              <a:rPr dirty="0" baseline="3472" sz="2400" spc="569">
                <a:latin typeface="Cambria Math"/>
                <a:cs typeface="Cambria Math"/>
              </a:rPr>
              <a:t> </a:t>
            </a:r>
            <a:r>
              <a:rPr dirty="0" baseline="31400" sz="1725" spc="727">
                <a:latin typeface="Cambria Math"/>
                <a:cs typeface="Cambria Math"/>
              </a:rPr>
              <a:t> </a:t>
            </a:r>
            <a:r>
              <a:rPr dirty="0" baseline="3472" sz="2400" spc="465">
                <a:latin typeface="Cambria Math"/>
                <a:cs typeface="Cambria Math"/>
              </a:rPr>
              <a:t> </a:t>
            </a:r>
            <a:r>
              <a:rPr dirty="0" baseline="3472" sz="2400" spc="-120">
                <a:latin typeface="Cambria Math"/>
                <a:cs typeface="Cambria Math"/>
              </a:rPr>
              <a:t> </a:t>
            </a:r>
            <a:r>
              <a:rPr dirty="0" baseline="3472" sz="2400" spc="780">
                <a:latin typeface="Cambria Math"/>
                <a:cs typeface="Cambria Math"/>
              </a:rPr>
              <a:t> </a:t>
            </a:r>
            <a:r>
              <a:rPr dirty="0" baseline="3472" sz="2400" spc="465">
                <a:latin typeface="Cambria Math"/>
                <a:cs typeface="Cambria Math"/>
              </a:rPr>
              <a:t> </a:t>
            </a:r>
            <a:r>
              <a:rPr dirty="0" baseline="3472" sz="2400" spc="847">
                <a:latin typeface="Cambria Math"/>
                <a:cs typeface="Cambria Math"/>
              </a:rPr>
              <a:t> </a:t>
            </a:r>
            <a:r>
              <a:rPr dirty="0" baseline="3472" sz="2400" spc="780">
                <a:latin typeface="Cambria Math"/>
                <a:cs typeface="Cambria Math"/>
              </a:rPr>
              <a:t> </a:t>
            </a:r>
            <a:r>
              <a:rPr dirty="0" baseline="3472" sz="2400" spc="135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r>
              <a:rPr dirty="0" baseline="3472" sz="2400" spc="142">
                <a:latin typeface="Cambria Math"/>
                <a:cs typeface="Cambria Math"/>
              </a:rPr>
              <a:t> </a:t>
            </a:r>
            <a:r>
              <a:rPr dirty="0" u="heavy" baseline="39682" sz="15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baseline="39682" sz="15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heavy" baseline="39682" sz="1575" spc="5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heavy" baseline="39682" sz="15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u="heavy" baseline="39682" sz="1575" spc="5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heavy" baseline="39682" sz="15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heavy" baseline="39682" sz="1575" spc="13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39682" sz="1575">
                <a:latin typeface="Cambria Math"/>
                <a:cs typeface="Cambria Math"/>
              </a:rPr>
              <a:t> </a:t>
            </a:r>
            <a:r>
              <a:rPr dirty="0" baseline="39682" sz="1575" spc="-52">
                <a:latin typeface="Cambria Math"/>
                <a:cs typeface="Cambria Math"/>
              </a:rPr>
              <a:t> </a:t>
            </a:r>
            <a:r>
              <a:rPr dirty="0" baseline="3472" sz="2400" spc="1260">
                <a:latin typeface="Cambria Math"/>
                <a:cs typeface="Cambria Math"/>
              </a:rPr>
              <a:t> </a:t>
            </a:r>
            <a:endParaRPr baseline="3472" sz="2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68648" y="1831898"/>
            <a:ext cx="207645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20320">
              <a:lnSpc>
                <a:spcPct val="100000"/>
              </a:lnSpc>
              <a:spcBef>
                <a:spcPts val="600"/>
              </a:spcBef>
            </a:pPr>
            <a:r>
              <a:rPr dirty="0" sz="1150" spc="415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81348" y="210108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3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73276" y="2346872"/>
            <a:ext cx="3883025" cy="708660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425450" indent="-228600">
              <a:lnSpc>
                <a:spcPct val="100000"/>
              </a:lnSpc>
              <a:spcBef>
                <a:spcPts val="1040"/>
              </a:spcBef>
              <a:buFont typeface="Wingdings"/>
              <a:buChar char=""/>
              <a:tabLst>
                <a:tab pos="426084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Bessel's Equation and Bessel's</a:t>
            </a:r>
            <a:r>
              <a:rPr dirty="0" u="heavy" sz="1600" spc="6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400" spc="-5">
                <a:latin typeface="Times New Roman"/>
                <a:cs typeface="Times New Roman"/>
              </a:rPr>
              <a:t>The Bessel equation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42974" y="313004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55674" y="3406393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339467" y="3064509"/>
            <a:ext cx="20574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79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2167" y="3406393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3267201"/>
            <a:ext cx="3029585" cy="68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79015" algn="l"/>
              </a:tabLst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   </a:t>
            </a:r>
            <a:r>
              <a:rPr dirty="0" baseline="-35714" sz="2100">
                <a:latin typeface="Cambria Math"/>
                <a:cs typeface="Cambria Math"/>
              </a:rPr>
              <a:t>    </a:t>
            </a:r>
            <a:r>
              <a:rPr dirty="0" sz="1400">
                <a:latin typeface="Cambria Math"/>
                <a:cs typeface="Cambria Math"/>
              </a:rPr>
              <a:t>  ̅      </a:t>
            </a:r>
            <a:r>
              <a:rPr dirty="0" sz="1400" spc="215">
                <a:latin typeface="Cambria Math"/>
                <a:cs typeface="Cambria Math"/>
              </a:rPr>
              <a:t>(    </a:t>
            </a:r>
            <a:r>
              <a:rPr dirty="0" baseline="-35714" sz="2100" spc="322">
                <a:latin typeface="Cambria Math"/>
                <a:cs typeface="Cambria Math"/>
              </a:rPr>
              <a:t> </a:t>
            </a:r>
            <a:r>
              <a:rPr dirty="0" baseline="-19841" sz="2100" spc="322">
                <a:latin typeface="Cambria Math"/>
                <a:cs typeface="Cambria Math"/>
              </a:rPr>
              <a:t> </a:t>
            </a:r>
            <a:r>
              <a:rPr dirty="0" baseline="-19841" sz="2100" spc="487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39"/>
              </a:spcBef>
            </a:pPr>
            <a:r>
              <a:rPr dirty="0" sz="1400" spc="-5">
                <a:latin typeface="Times New Roman"/>
                <a:cs typeface="Times New Roman"/>
              </a:rPr>
              <a:t>Or, multiply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20">
                <a:latin typeface="Times New Roman"/>
                <a:cs typeface="Times New Roman"/>
              </a:rPr>
              <a:t>(</a:t>
            </a:r>
            <a:r>
              <a:rPr dirty="0" baseline="19841" sz="2100" spc="50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3935704"/>
            <a:ext cx="5304155" cy="540448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2396490" algn="l"/>
              </a:tabLst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      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10160">
              <a:lnSpc>
                <a:spcPct val="1443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parameter </a:t>
            </a:r>
            <a:r>
              <a:rPr dirty="0" sz="1400" spc="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is a </a:t>
            </a:r>
            <a:r>
              <a:rPr dirty="0" sz="1400" spc="-5">
                <a:latin typeface="Times New Roman"/>
                <a:cs typeface="Times New Roman"/>
              </a:rPr>
              <a:t>given real number which is positive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zero  and represents the order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Bessel's equation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important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applied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mathematics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4300"/>
              </a:lnSpc>
            </a:pPr>
            <a:r>
              <a:rPr dirty="0" sz="1400" spc="-5">
                <a:latin typeface="Times New Roman"/>
                <a:cs typeface="Times New Roman"/>
              </a:rPr>
              <a:t>engineering mathematics because 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related to the Laplace operator in  cylindrical coordinates. The Bessel equation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solved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 spc="-10">
                <a:latin typeface="Times New Roman"/>
                <a:cs typeface="Times New Roman"/>
              </a:rPr>
              <a:t>solution  </a:t>
            </a:r>
            <a:r>
              <a:rPr dirty="0" sz="1400" spc="-5">
                <a:latin typeface="Times New Roman"/>
                <a:cs typeface="Times New Roman"/>
              </a:rPr>
              <a:t>methods, in fact, to solve the Bessel equation you need to use the </a:t>
            </a:r>
            <a:r>
              <a:rPr dirty="0" sz="1400" spc="-10">
                <a:latin typeface="Times New Roman"/>
                <a:cs typeface="Times New Roman"/>
              </a:rPr>
              <a:t>method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Frobenius.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10">
                <a:latin typeface="Times New Roman"/>
                <a:cs typeface="Times New Roman"/>
              </a:rPr>
              <a:t>might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expected </a:t>
            </a:r>
            <a:r>
              <a:rPr dirty="0" sz="1400" spc="-5">
                <a:latin typeface="Times New Roman"/>
                <a:cs typeface="Times New Roman"/>
              </a:rPr>
              <a:t>that this method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needed </a:t>
            </a: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of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singularities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however, let us pretend we had not </a:t>
            </a:r>
            <a:r>
              <a:rPr dirty="0" sz="1400" spc="-10">
                <a:latin typeface="Times New Roman"/>
                <a:cs typeface="Times New Roman"/>
              </a:rPr>
              <a:t>noticed 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try to </a:t>
            </a:r>
            <a:r>
              <a:rPr dirty="0" sz="1400" spc="-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ordinary series solution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method: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First: write the equation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algn="ctr" marR="2664460">
              <a:lnSpc>
                <a:spcPct val="100000"/>
              </a:lnSpc>
              <a:tabLst>
                <a:tab pos="1610995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52069">
              <a:lnSpc>
                <a:spcPct val="100000"/>
              </a:lnSpc>
              <a:spcBef>
                <a:spcPts val="69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20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919">
                <a:latin typeface="Cambria Math"/>
                <a:cs typeface="Cambria Math"/>
              </a:rPr>
              <a:t>∑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2662555">
              <a:lnSpc>
                <a:spcPct val="100000"/>
              </a:lnSpc>
              <a:spcBef>
                <a:spcPts val="1510"/>
              </a:spcBef>
              <a:tabLst>
                <a:tab pos="1610995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00965">
              <a:lnSpc>
                <a:spcPct val="100000"/>
              </a:lnSpc>
              <a:spcBef>
                <a:spcPts val="76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11480">
              <a:lnSpc>
                <a:spcPct val="100000"/>
              </a:lnSpc>
              <a:spcBef>
                <a:spcPts val="54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489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935">
                <a:latin typeface="Cambria Math"/>
                <a:cs typeface="Cambria Math"/>
              </a:rPr>
              <a:t>∑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marL="346075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690"/>
              </a:spcBef>
            </a:pPr>
            <a:r>
              <a:rPr dirty="0" sz="1400" spc="-5">
                <a:latin typeface="Times New Roman"/>
                <a:cs typeface="Times New Roman"/>
              </a:rPr>
              <a:t>Second: Substitute </a:t>
            </a:r>
            <a:r>
              <a:rPr dirty="0" sz="1400">
                <a:latin typeface="Times New Roman"/>
                <a:cs typeface="Times New Roman"/>
              </a:rPr>
              <a:t>into </a:t>
            </a:r>
            <a:r>
              <a:rPr dirty="0" sz="1400" spc="-5">
                <a:latin typeface="Times New Roman"/>
                <a:cs typeface="Times New Roman"/>
              </a:rPr>
              <a:t>Bessel’s equation </a:t>
            </a:r>
            <a:r>
              <a:rPr dirty="0" sz="1400">
                <a:latin typeface="Times New Roman"/>
                <a:cs typeface="Times New Roman"/>
              </a:rPr>
              <a:t>(4),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obtain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22675" y="1272285"/>
            <a:ext cx="17481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617980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468" y="539596"/>
            <a:ext cx="2653030" cy="909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 marR="5080" indent="-2660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Four: Gamma, </a:t>
            </a:r>
            <a:r>
              <a:rPr dirty="0" sz="1400" i="1">
                <a:latin typeface="Lucida Calligraphy"/>
                <a:cs typeface="Lucida Calligraphy"/>
              </a:rPr>
              <a:t>Beta  </a:t>
            </a:r>
            <a:r>
              <a:rPr dirty="0" sz="1400" spc="-5" i="1">
                <a:latin typeface="Lucida Calligraphy"/>
                <a:cs typeface="Lucida Calligraphy"/>
              </a:rPr>
              <a:t>and </a:t>
            </a:r>
            <a:r>
              <a:rPr dirty="0" sz="1400" i="1">
                <a:latin typeface="Lucida Calligraphy"/>
                <a:cs typeface="Lucida Calligraphy"/>
              </a:rPr>
              <a:t>Bessel's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Functions</a:t>
            </a:r>
            <a:endParaRPr sz="1400">
              <a:latin typeface="Lucida Calligraphy"/>
              <a:cs typeface="Lucida Calligraphy"/>
            </a:endParaRPr>
          </a:p>
          <a:p>
            <a:pPr marL="637540">
              <a:lnSpc>
                <a:spcPct val="100000"/>
              </a:lnSpc>
              <a:spcBef>
                <a:spcPts val="137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94128"/>
            <a:ext cx="5051425" cy="54800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825"/>
              </a:spcBef>
            </a:pPr>
            <a:r>
              <a:rPr dirty="0" sz="1400" spc="919">
                <a:latin typeface="Cambria Math"/>
                <a:cs typeface="Cambria Math"/>
              </a:rPr>
              <a:t>∑</a:t>
            </a:r>
            <a:r>
              <a:rPr dirty="0" sz="1400" spc="919">
                <a:latin typeface="Cambria Math"/>
                <a:cs typeface="Cambria Math"/>
              </a:rPr>
              <a:t> </a:t>
            </a:r>
            <a:r>
              <a:rPr dirty="0" sz="1400" spc="925">
                <a:latin typeface="Cambria Math"/>
                <a:cs typeface="Cambria Math"/>
              </a:rPr>
              <a:t>∑</a:t>
            </a:r>
            <a:r>
              <a:rPr dirty="0" sz="1400" spc="1639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7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2440305" algn="l"/>
                <a:tab pos="404558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912883"/>
            <a:ext cx="1578610" cy="71374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ctr" marR="596265">
              <a:lnSpc>
                <a:spcPct val="100000"/>
              </a:lnSpc>
              <a:spcBef>
                <a:spcPts val="43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42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65">
                <a:latin typeface="Cambria Math"/>
                <a:cs typeface="Cambria Math"/>
              </a:rPr>
              <a:t> </a:t>
            </a:r>
            <a:r>
              <a:rPr dirty="0" baseline="30555" sz="1500" spc="525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 </a:t>
            </a:r>
            <a:r>
              <a:rPr dirty="0" baseline="30555" sz="15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594360">
              <a:lnSpc>
                <a:spcPct val="100000"/>
              </a:lnSpc>
              <a:spcBef>
                <a:spcPts val="151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5267" y="2168397"/>
            <a:ext cx="76263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2578962"/>
            <a:ext cx="5306695" cy="1900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1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Equate the </a:t>
            </a:r>
            <a:r>
              <a:rPr dirty="0" sz="1400">
                <a:latin typeface="Times New Roman"/>
                <a:cs typeface="Times New Roman"/>
              </a:rPr>
              <a:t>sum of </a:t>
            </a:r>
            <a:r>
              <a:rPr dirty="0" sz="1400" spc="-5">
                <a:latin typeface="Times New Roman"/>
                <a:cs typeface="Times New Roman"/>
              </a:rPr>
              <a:t>the coefficients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 zero. Note that this power  Corresponds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first,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second,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fourth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8255">
              <a:lnSpc>
                <a:spcPts val="2460"/>
              </a:lnSpc>
              <a:spcBef>
                <a:spcPts val="21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third Series. </a:t>
            </a:r>
            <a:r>
              <a:rPr dirty="0" sz="1400">
                <a:latin typeface="Times New Roman"/>
                <a:cs typeface="Times New Roman"/>
              </a:rPr>
              <a:t>Hence </a:t>
            </a:r>
            <a:r>
              <a:rPr dirty="0" sz="1400" spc="-5">
                <a:latin typeface="Times New Roman"/>
                <a:cs typeface="Times New Roman"/>
              </a:rPr>
              <a:t>for and </a:t>
            </a:r>
            <a:r>
              <a:rPr dirty="0" sz="1400">
                <a:latin typeface="Times New Roman"/>
                <a:cs typeface="Times New Roman"/>
              </a:rPr>
              <a:t>(r 1), </a:t>
            </a:r>
            <a:r>
              <a:rPr dirty="0" sz="1400" spc="-5">
                <a:latin typeface="Times New Roman"/>
                <a:cs typeface="Times New Roman"/>
              </a:rPr>
              <a:t>the third series does  not contribute since </a:t>
            </a:r>
            <a:r>
              <a:rPr dirty="0" sz="1400" spc="-10">
                <a:latin typeface="Times New Roman"/>
                <a:cs typeface="Times New Roman"/>
              </a:rPr>
              <a:t>(n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0).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40"/>
              </a:lnSpc>
              <a:spcBef>
                <a:spcPts val="20"/>
              </a:spcBef>
            </a:pPr>
            <a:r>
              <a:rPr dirty="0" sz="1400">
                <a:latin typeface="Times New Roman"/>
                <a:cs typeface="Times New Roman"/>
              </a:rPr>
              <a:t>For all </a:t>
            </a:r>
            <a:r>
              <a:rPr dirty="0" sz="1400" spc="-5">
                <a:latin typeface="Times New Roman"/>
                <a:cs typeface="Times New Roman"/>
              </a:rPr>
              <a:t>four series contribute,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we </a:t>
            </a:r>
            <a:r>
              <a:rPr dirty="0" sz="1400">
                <a:latin typeface="Times New Roman"/>
                <a:cs typeface="Times New Roman"/>
              </a:rPr>
              <a:t>get a </a:t>
            </a:r>
            <a:r>
              <a:rPr dirty="0" sz="1400" spc="-5">
                <a:latin typeface="Times New Roman"/>
                <a:cs typeface="Times New Roman"/>
              </a:rPr>
              <a:t>general  formula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all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these: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4555362"/>
            <a:ext cx="355219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2633980" algn="l"/>
              </a:tabLst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5514" y="4453864"/>
            <a:ext cx="791845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900"/>
              </a:spcBef>
            </a:pP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4770856"/>
            <a:ext cx="3642360" cy="96774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25420" algn="l"/>
              </a:tabLst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85969" y="5498718"/>
            <a:ext cx="10972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5703291"/>
            <a:ext cx="5305425" cy="3792220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obtain </a:t>
            </a:r>
            <a:r>
              <a:rPr dirty="0" sz="1400" spc="-5">
                <a:latin typeface="Times New Roman"/>
                <a:cs typeface="Times New Roman"/>
              </a:rPr>
              <a:t>the indicial equation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dropping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1400" spc="-5">
                <a:latin typeface="Times New Roman"/>
                <a:cs typeface="Times New Roman"/>
              </a:rPr>
              <a:t>The roots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1212215">
              <a:lnSpc>
                <a:spcPct val="144500"/>
              </a:lnSpc>
              <a:spcBef>
                <a:spcPts val="300"/>
              </a:spcBef>
            </a:pPr>
            <a:r>
              <a:rPr dirty="0" sz="1400" spc="-5">
                <a:latin typeface="Times New Roman"/>
                <a:cs typeface="Times New Roman"/>
              </a:rPr>
              <a:t>This means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solution depends on the value </a:t>
            </a:r>
            <a:r>
              <a:rPr dirty="0" sz="1400">
                <a:latin typeface="Times New Roman"/>
                <a:cs typeface="Times New Roman"/>
              </a:rPr>
              <a:t>of .  </a:t>
            </a:r>
            <a:r>
              <a:rPr dirty="0" sz="1400" spc="-5">
                <a:latin typeface="Times New Roman"/>
                <a:cs typeface="Times New Roman"/>
              </a:rPr>
              <a:t>Coefficient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recursion: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.Eq. reduces </a:t>
            </a:r>
            <a:r>
              <a:rPr dirty="0" sz="1400">
                <a:latin typeface="Times New Roman"/>
                <a:cs typeface="Times New Roman"/>
              </a:rPr>
              <a:t>to [(</a:t>
            </a:r>
            <a:r>
              <a:rPr dirty="0" sz="1400">
                <a:latin typeface="Times New Roman"/>
                <a:cs typeface="Times New Roman"/>
              </a:rPr>
              <a:t> ] Hence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-5">
                <a:latin typeface="Times New Roman"/>
                <a:cs typeface="Times New Roman"/>
              </a:rPr>
              <a:t>Equate the </a:t>
            </a:r>
            <a:r>
              <a:rPr dirty="0" sz="1400">
                <a:latin typeface="Times New Roman"/>
                <a:cs typeface="Times New Roman"/>
              </a:rPr>
              <a:t>sum of </a:t>
            </a:r>
            <a:r>
              <a:rPr dirty="0" sz="1400" spc="-5">
                <a:latin typeface="Times New Roman"/>
                <a:cs typeface="Times New Roman"/>
              </a:rPr>
              <a:t>the coefficients of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zero: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2018-11-10T07:16:50Z</dcterms:created>
  <dcterms:modified xsi:type="dcterms:W3CDTF">2018-11-10T07:16:50Z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